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5"/>
  </p:notesMasterIdLst>
  <p:sldIdLst>
    <p:sldId id="256" r:id="rId2"/>
    <p:sldId id="300" r:id="rId3"/>
    <p:sldId id="309" r:id="rId4"/>
    <p:sldId id="301" r:id="rId5"/>
    <p:sldId id="307" r:id="rId6"/>
    <p:sldId id="313" r:id="rId7"/>
    <p:sldId id="314" r:id="rId8"/>
    <p:sldId id="302" r:id="rId9"/>
    <p:sldId id="280" r:id="rId10"/>
    <p:sldId id="287" r:id="rId11"/>
    <p:sldId id="282" r:id="rId12"/>
    <p:sldId id="265" r:id="rId13"/>
    <p:sldId id="306" r:id="rId14"/>
    <p:sldId id="266" r:id="rId15"/>
    <p:sldId id="291" r:id="rId16"/>
    <p:sldId id="305" r:id="rId17"/>
    <p:sldId id="293" r:id="rId18"/>
    <p:sldId id="294" r:id="rId19"/>
    <p:sldId id="295" r:id="rId20"/>
    <p:sldId id="296" r:id="rId21"/>
    <p:sldId id="298" r:id="rId22"/>
    <p:sldId id="297" r:id="rId23"/>
    <p:sldId id="304" r:id="rId24"/>
    <p:sldId id="315" r:id="rId25"/>
    <p:sldId id="316" r:id="rId26"/>
    <p:sldId id="317" r:id="rId27"/>
    <p:sldId id="318" r:id="rId28"/>
    <p:sldId id="319" r:id="rId29"/>
    <p:sldId id="320" r:id="rId30"/>
    <p:sldId id="322" r:id="rId31"/>
    <p:sldId id="323" r:id="rId32"/>
    <p:sldId id="324" r:id="rId33"/>
    <p:sldId id="32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1" autoAdjust="0"/>
    <p:restoredTop sz="94660"/>
  </p:normalViewPr>
  <p:slideViewPr>
    <p:cSldViewPr>
      <p:cViewPr>
        <p:scale>
          <a:sx n="90" d="100"/>
          <a:sy n="90" d="100"/>
        </p:scale>
        <p:origin x="-109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FAA42305-76A5-4A9F-9678-4B3462092C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5FA9264-D8B6-42A6-894B-00F9CF2DDC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xmlns="" id="{72AAF6AD-55CD-4057-B750-CB9DD87F59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4D3551EA-8684-41CA-A140-DDF24724E1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2AF45785-B7BB-404D-B526-DE9A2027B6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3DE00964-59F1-41A4-AF50-DA002DE250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5CB4163-6E17-4A48-87A8-657B68CEE39E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2771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xmlns="" id="{3BFE9EC2-EFD5-4334-9A25-0598626ED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53C033-7D56-4C01-9896-664BB1018412}" type="slidenum">
              <a:rPr lang="en-US" altLang="fi-FI">
                <a:latin typeface="Arial" panose="020B0604020202020204" pitchFamily="34" charset="0"/>
              </a:rPr>
              <a:pPr eaLnBrk="1" hangingPunct="1"/>
              <a:t>1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xmlns="" id="{80FB7B93-BA57-471D-8B55-34492F0A6B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xmlns="" id="{2F13A1B5-0A9E-4925-9883-78F2D4209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xmlns="" id="{98FF1A93-7E2D-4212-A6A7-B439169592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F2E674-3867-486E-91B6-F20BA288AC85}" type="slidenum">
              <a:rPr lang="en-US" altLang="fi-FI">
                <a:latin typeface="Arial" panose="020B0604020202020204" pitchFamily="34" charset="0"/>
              </a:rPr>
              <a:pPr eaLnBrk="1" hangingPunct="1"/>
              <a:t>17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xmlns="" id="{84F7A41F-3038-4C03-9D12-A3FB71E78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xmlns="" id="{A5D9EDB1-6339-4CC4-81BC-758B80EF4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xmlns="" id="{9AFAE037-1665-4793-9F49-7013596AEF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784C19-C7AB-44EF-A396-BAD51DFBD718}" type="slidenum">
              <a:rPr lang="en-US" altLang="fi-FI">
                <a:latin typeface="Arial" panose="020B0604020202020204" pitchFamily="34" charset="0"/>
              </a:rPr>
              <a:pPr eaLnBrk="1" hangingPunct="1"/>
              <a:t>18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xmlns="" id="{E7E99D53-2270-4A16-97AA-3DA68F3F98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xmlns="" id="{EC795598-80A8-4586-9F36-04B32512A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51332CC5-4711-4C69-A8E0-B4B050DA6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CD1A43-5DA8-4FC4-B5AC-1339BB164D72}" type="slidenum">
              <a:rPr lang="en-US" altLang="fi-FI">
                <a:latin typeface="Arial" panose="020B0604020202020204" pitchFamily="34" charset="0"/>
              </a:rPr>
              <a:pPr eaLnBrk="1" hangingPunct="1"/>
              <a:t>19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xmlns="" id="{C11D0EFE-68E0-4D3A-A096-7D5229E089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xmlns="" id="{C700EB20-A642-4803-BBB5-DB61B4D65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xmlns="" id="{2D61FEFA-4B84-46CA-A932-AF6B5E4219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15291B-5E1C-4E28-9CB6-A4A94CEDD975}" type="slidenum">
              <a:rPr lang="en-US" altLang="fi-FI">
                <a:latin typeface="Arial" panose="020B0604020202020204" pitchFamily="34" charset="0"/>
              </a:rPr>
              <a:pPr eaLnBrk="1" hangingPunct="1"/>
              <a:t>20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xmlns="" id="{03B70558-CDDC-404F-8746-09467B3DB7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xmlns="" id="{B65B4239-D788-4478-AFA2-F0A475EB9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xmlns="" id="{A78A8FA2-4337-4E88-9BFE-6EE82FC944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E4121E-B89D-4D32-9D73-B658D5F9A84C}" type="slidenum">
              <a:rPr lang="en-US" altLang="fi-FI">
                <a:latin typeface="Arial" panose="020B0604020202020204" pitchFamily="34" charset="0"/>
              </a:rPr>
              <a:pPr eaLnBrk="1" hangingPunct="1"/>
              <a:t>21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xmlns="" id="{BE9907AE-F4BA-494A-9ABE-9A5F720581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xmlns="" id="{6AFA93FA-C1FA-4128-A4C9-378D365B5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xmlns="" id="{4BF68346-B548-4EDE-9B51-AAF445A2ED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390C1C-DA1E-4AA9-A90F-1F333857B3F1}" type="slidenum">
              <a:rPr lang="en-US" altLang="fi-FI">
                <a:latin typeface="Arial" panose="020B0604020202020204" pitchFamily="34" charset="0"/>
              </a:rPr>
              <a:pPr eaLnBrk="1" hangingPunct="1"/>
              <a:t>22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xmlns="" id="{BEFC14FD-ED88-47E8-B1DB-D70BDF323F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xmlns="" id="{74A5C0DC-7397-4BA9-A5C0-2B2C0E910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xmlns="" id="{729BEC0B-B91C-4264-8ED1-0038BD1528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D7B3F0-F77B-4C68-9BA8-3FDF388B634E}" type="slidenum">
              <a:rPr lang="en-US" altLang="fi-FI">
                <a:latin typeface="Arial" panose="020B0604020202020204" pitchFamily="34" charset="0"/>
              </a:rPr>
              <a:pPr eaLnBrk="1" hangingPunct="1"/>
              <a:t>23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xmlns="" id="{3A5C5808-00E5-441F-9D5B-7E81144D26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xmlns="" id="{6CC49111-AC40-4217-9711-8A5126911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xmlns="" id="{7FCD4795-EBB5-48F6-BF37-B1F6D4A3CE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2E668A-817D-4BA2-8670-54F81B53BD86}" type="slidenum">
              <a:rPr lang="en-US" altLang="fi-FI">
                <a:latin typeface="Arial" panose="020B0604020202020204" pitchFamily="34" charset="0"/>
              </a:rPr>
              <a:pPr eaLnBrk="1" hangingPunct="1"/>
              <a:t>5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2C8311C5-F66E-46C5-9907-4039CDCA92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xmlns="" id="{0B9ABF71-12C0-4D76-AB42-B428A4CCF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xmlns="" id="{A5C7BDB7-8686-4CCB-B998-DBD2220260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AB1F90-2DC1-4AA4-9D62-64643ED7B8ED}" type="slidenum">
              <a:rPr lang="en-US" altLang="fi-FI">
                <a:latin typeface="Arial" panose="020B0604020202020204" pitchFamily="34" charset="0"/>
              </a:rPr>
              <a:pPr eaLnBrk="1" hangingPunct="1"/>
              <a:t>6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066BDFCA-C833-450C-B0B3-4439662A21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xmlns="" id="{9CBD21CB-74AF-4231-8F91-EB41D83EE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xmlns="" id="{778F6726-A4F5-4BBD-8E61-1394359D46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3EFEEC-6754-43B9-931F-2C7C4C75DB3D}" type="slidenum">
              <a:rPr lang="en-US" altLang="fi-FI">
                <a:latin typeface="Arial" panose="020B0604020202020204" pitchFamily="34" charset="0"/>
              </a:rPr>
              <a:pPr eaLnBrk="1" hangingPunct="1"/>
              <a:t>7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xmlns="" id="{830C91D4-BFF5-4000-BAE7-1909B516FA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xmlns="" id="{1B3A0F86-7F89-4CAF-9976-4E2D77363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xmlns="" id="{942C01CD-17F4-47E6-8D20-DCC67F03DA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3221AC-0401-446A-8BC2-E1D5AFBCC46F}" type="slidenum">
              <a:rPr lang="en-US" altLang="fi-FI">
                <a:latin typeface="Arial" panose="020B0604020202020204" pitchFamily="34" charset="0"/>
              </a:rPr>
              <a:pPr eaLnBrk="1" hangingPunct="1"/>
              <a:t>12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xmlns="" id="{028AE3A2-26EA-483D-B4CC-42CC93A6C7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xmlns="" id="{465F4BA7-B0D9-41DC-8FDE-7BA108754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xmlns="" id="{730BED8B-B1B3-4C02-AEFF-8DEA888B5D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885867-6DE3-4B9E-8691-102B059BAE52}" type="slidenum">
              <a:rPr lang="en-US" altLang="fi-FI">
                <a:latin typeface="Arial" panose="020B0604020202020204" pitchFamily="34" charset="0"/>
              </a:rPr>
              <a:pPr eaLnBrk="1" hangingPunct="1"/>
              <a:t>13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xmlns="" id="{B9C76F6F-4BAD-40B4-BE2B-C851FD6ED3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xmlns="" id="{B5DB5A8C-4FC8-47FB-A9D6-8D52D92F60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xmlns="" id="{862623D2-50C0-4A33-A964-FADAD380F3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1C4F19-CE63-4BC7-9FF7-E36AB1EEA1CC}" type="slidenum">
              <a:rPr lang="en-US" altLang="fi-FI">
                <a:latin typeface="Arial" panose="020B0604020202020204" pitchFamily="34" charset="0"/>
              </a:rPr>
              <a:pPr eaLnBrk="1" hangingPunct="1"/>
              <a:t>14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xmlns="" id="{FF6E2C13-2F58-4710-930F-6E7E5A4B1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xmlns="" id="{90B5604F-2C8E-43B9-ACD4-0F484DCAE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D878790D-167E-47DF-A150-B1F2B0D3C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04F54A-D4B7-4CE7-93FA-A4726C61E6AB}" type="slidenum">
              <a:rPr lang="en-US" altLang="fi-FI">
                <a:latin typeface="Arial" panose="020B0604020202020204" pitchFamily="34" charset="0"/>
              </a:rPr>
              <a:pPr eaLnBrk="1" hangingPunct="1"/>
              <a:t>15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xmlns="" id="{B8052F2C-52FA-41D3-A60C-06C9321D92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xmlns="" id="{CCC96900-6482-407B-B23C-4B131964F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3CB00153-62CA-400E-B7FB-E30B6E41AA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1ACCEF-6CCA-4EF2-B32B-EDBFE8DE0477}" type="slidenum">
              <a:rPr lang="en-US" altLang="fi-FI">
                <a:latin typeface="Arial" panose="020B0604020202020204" pitchFamily="34" charset="0"/>
              </a:rPr>
              <a:pPr eaLnBrk="1" hangingPunct="1"/>
              <a:t>16</a:t>
            </a:fld>
            <a:endParaRPr lang="en-US" altLang="fi-FI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xmlns="" id="{9A9A43B8-0D16-46E2-BF1C-34E7BF92D6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xmlns="" id="{FD1FFE0E-EE27-4332-83DC-41C585385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xmlns="" id="{29E732DD-F2E2-4975-854C-641CDEEB4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9D1EFE-DD5D-49BA-BFFD-FC7DEFA7FF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43424D-728C-4318-AEE3-4885465538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4ACEEC-E0F1-4444-B4CF-51B8CA876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9C13A9-1B50-443A-B78A-2C6215FB1867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42335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64DFC36-D73A-42C2-9C4D-5E39E1CFDC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13397E6E-2120-4C7C-852F-2F5199D7DE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A5E30C51-7947-4D0D-8356-912465CEA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F4677-F352-4C6C-8F38-3BC627ABA4A4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99585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DFA58E8-4DF1-4496-95D1-A9D619300B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6F694AF3-D415-45AF-9610-693C29160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A63F944E-B8CD-4890-A0FA-5EFD92DE60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08433-2110-492E-A48A-FFFB693C7E0F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13653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F2E4B4E8-3B5B-4FAE-9B93-4823F4AA61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5FD1F44A-DCDA-4EC0-8F3A-8FD3F35E92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F3EA671A-8868-4248-98E3-3CFEF7718F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8557E-C253-4E9C-8AD9-154759D21D5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60208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D29E549-814F-47AF-B2D3-F5CC268BA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AAC8EC5C-BFDC-4198-BADA-E6EFF67ABC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9EC1E7DB-A4A7-4A21-9D93-6031295B7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267DB-EC8C-4056-8CC6-443CF8FD10C7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61464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A63DA9F-31C0-456A-9BE8-B850E698F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94B38672-0935-4691-B571-E1D8802E1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999352DA-2C97-41EE-A054-A9CB3A18E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9A469-D50A-4D81-93AA-3FF09A6BC540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25488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BF353AF-4744-4823-AA17-A4305AFB9B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64C3CAB-30E4-4994-BE94-52AF25ED4B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BE7B8D4-CE61-4321-A3AF-58D32C8D61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ED711-5C4B-485B-9D45-8487B255E08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70458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93C8BD46-7701-453C-9567-E5A688CC4C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1F298F55-8DFB-4B0B-A95F-44195054E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A6B7C868-FECA-4923-BF09-D713827F4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E5A12-3669-4FC2-8DA3-16D245A8CA18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61144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xmlns="" id="{575A9773-E6DA-4971-B3B6-1E6686634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CEADC4BC-F6A8-472C-A6E0-F885F52BCB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B88A97F8-FA07-4881-8FB3-384FF6B843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AFC14-6D0D-4BAB-A058-A349C8481938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76354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4079E54-5FFF-4778-ABEA-BF92F6A9B7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3A925BDB-40EE-461C-9A43-4BA528DD42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BE0DBC7F-305E-4CBB-ABF7-C2647F9F78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C6B7C-3F55-4728-B9B2-7A0EB7177257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95878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5FF479F-0EA6-4696-900F-A9A0E7C391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F05DE4F1-E259-4441-98C0-6F6151C1D4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6CEF9110-265B-4102-A576-1AAAE6B913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CDF9C-2286-4B65-8B9F-48B6D98D1C2C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37480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AC4B6FFA-2A46-4612-8671-8CC475B31C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EBEAEC5D-D01B-4EA4-8AD3-FB0098AAE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xmlns="" id="{711125F5-BAE6-4DFC-A572-C3E7A4C71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xmlns="" id="{4E7199EA-7AC0-48FA-B604-14827FA76D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91142" name="Rectangle 6">
            <a:extLst>
              <a:ext uri="{FF2B5EF4-FFF2-40B4-BE49-F238E27FC236}">
                <a16:creationId xmlns:a16="http://schemas.microsoft.com/office/drawing/2014/main" xmlns="" id="{F7A1E63C-A21D-4949-B9E1-A6B41CA2AA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>
            <a:extLst>
              <a:ext uri="{FF2B5EF4-FFF2-40B4-BE49-F238E27FC236}">
                <a16:creationId xmlns:a16="http://schemas.microsoft.com/office/drawing/2014/main" xmlns="" id="{BC82A490-FE40-4CF7-A17B-A7DB4BB0B5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4" name="Rectangle 8">
            <a:extLst>
              <a:ext uri="{FF2B5EF4-FFF2-40B4-BE49-F238E27FC236}">
                <a16:creationId xmlns:a16="http://schemas.microsoft.com/office/drawing/2014/main" xmlns="" id="{4E49C81A-2C68-49BD-B060-52B81D6934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73C3E5-6BF8-403D-BA5D-B0D6E6DE5744}" type="slidenum">
              <a:rPr lang="en-US" altLang="fi-FI"/>
              <a:pPr/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ECC4E06D-4D8E-463A-816A-9D245E732C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altLang="fi-FI"/>
              <a:t>Ekskursiooni ettevalmistamine</a:t>
            </a:r>
            <a:endParaRPr lang="en-US" altLang="fi-F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F69DF65-254E-46FF-BB34-59439800FB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3068638"/>
            <a:ext cx="7815262" cy="3024187"/>
          </a:xfrm>
        </p:spPr>
        <p:txBody>
          <a:bodyPr/>
          <a:lstStyle/>
          <a:p>
            <a:pPr eaLnBrk="1" hangingPunct="1"/>
            <a:r>
              <a:rPr lang="et-EE" altLang="fi-FI" sz="3600" dirty="0"/>
              <a:t>R</a:t>
            </a:r>
            <a:r>
              <a:rPr lang="et-EE" altLang="fi-FI" sz="3600" dirty="0" smtClean="0"/>
              <a:t>eisi planeerimine ja eelarve</a:t>
            </a:r>
            <a:endParaRPr lang="et-EE" altLang="fi-FI" sz="3600" dirty="0"/>
          </a:p>
          <a:p>
            <a:pPr eaLnBrk="1" hangingPunct="1"/>
            <a:endParaRPr lang="et-EE" altLang="fi-FI" dirty="0"/>
          </a:p>
          <a:p>
            <a:pPr eaLnBrk="1" hangingPunct="1"/>
            <a:r>
              <a:rPr lang="et-EE" altLang="fi-FI" dirty="0"/>
              <a:t>Kaire Reiljan</a:t>
            </a:r>
          </a:p>
          <a:p>
            <a:pPr eaLnBrk="1" hangingPunct="1"/>
            <a:r>
              <a:rPr lang="et-EE" altLang="fi-FI" sz="1600" dirty="0"/>
              <a:t>Kaire.reiljan@hkhk.edu.ee</a:t>
            </a:r>
          </a:p>
          <a:p>
            <a:pPr eaLnBrk="1" hangingPunct="1"/>
            <a:r>
              <a:rPr lang="et-EE" altLang="fi-FI" sz="1600" dirty="0"/>
              <a:t>52 88 047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6B2442A-C755-42D2-8569-01FC87A45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Reisi planeerimine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3D0559B7-8389-4A2B-8A7B-5D776A283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altLang="fi-FI" sz="2800" b="1"/>
              <a:t>Kellele reisi planeerime?</a:t>
            </a:r>
            <a:r>
              <a:rPr lang="et-EE" altLang="fi-FI" sz="2800"/>
              <a:t> </a:t>
            </a:r>
            <a:br>
              <a:rPr lang="et-EE" altLang="fi-FI" sz="2800"/>
            </a:br>
            <a:r>
              <a:rPr lang="et-EE" altLang="fi-FI" sz="2800"/>
              <a:t>Meie kliendid, sihtrühm</a:t>
            </a:r>
          </a:p>
          <a:p>
            <a:r>
              <a:rPr lang="et-EE" altLang="fi-FI" sz="2800" b="1"/>
              <a:t>Kuidas? Kuhu? Millal?</a:t>
            </a:r>
            <a:r>
              <a:rPr lang="et-EE" altLang="fi-FI" sz="2800"/>
              <a:t> </a:t>
            </a:r>
            <a:br>
              <a:rPr lang="et-EE" altLang="fi-FI" sz="2800"/>
            </a:br>
            <a:r>
              <a:rPr lang="et-EE" altLang="fi-FI" sz="2800"/>
              <a:t>Reisi programmi, aja ja marsruudi kindlaks määramine.</a:t>
            </a:r>
          </a:p>
          <a:p>
            <a:r>
              <a:rPr lang="et-EE" altLang="fi-FI" sz="2800" b="1"/>
              <a:t>Kellega koos?</a:t>
            </a:r>
            <a:r>
              <a:rPr lang="et-EE" altLang="fi-FI" sz="2800"/>
              <a:t> </a:t>
            </a:r>
            <a:br>
              <a:rPr lang="et-EE" altLang="fi-FI" sz="2800"/>
            </a:br>
            <a:r>
              <a:rPr lang="et-EE" altLang="fi-FI" sz="2800"/>
              <a:t>Läbirääkimised koostööks teenusepakkujatega, allhankijatega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12C1B831-8956-4583-BA3C-671A8F9147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Reisi planeerimine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646D5233-8C6E-46A7-8764-4530CBD1C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altLang="fi-FI" sz="2800" b="1"/>
              <a:t>Milline hind?</a:t>
            </a:r>
            <a:r>
              <a:rPr lang="et-EE" altLang="fi-FI" sz="2800"/>
              <a:t> </a:t>
            </a:r>
            <a:br>
              <a:rPr lang="et-EE" altLang="fi-FI" sz="2800"/>
            </a:br>
            <a:r>
              <a:rPr lang="et-EE" altLang="fi-FI" sz="2800"/>
              <a:t>Hinna kalkuleerimine</a:t>
            </a:r>
          </a:p>
          <a:p>
            <a:r>
              <a:rPr lang="et-EE" altLang="fi-FI" sz="2800" b="1"/>
              <a:t>Milliste turundustegevustega jõuame kliendini? </a:t>
            </a:r>
            <a:r>
              <a:rPr lang="et-EE" altLang="fi-FI" sz="2800"/>
              <a:t>Koduleht, voldikud, reklaam meedias, kataloogid, otsepostitus, esitlus, mess, välisreklaam,ühisturundus koostööpartneritega jne.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D21EBC5B-D3A6-4700-8AB7-8C721AEE4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Reisi programm</a:t>
            </a:r>
            <a:endParaRPr lang="en-US" altLang="fi-FI" b="1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C5FF7F4D-9752-4FBB-A4B8-FABD860E1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i-FI" sz="2800"/>
              <a:t>Reisi toimumise aeg ja kestvus</a:t>
            </a:r>
          </a:p>
          <a:p>
            <a:r>
              <a:rPr lang="en-US" altLang="fi-FI" sz="2800"/>
              <a:t>Reisi marsruut</a:t>
            </a:r>
          </a:p>
          <a:p>
            <a:r>
              <a:rPr lang="en-US" altLang="fi-FI" sz="2800"/>
              <a:t>Vajaminevad teenused (majutus, toitlustus, transport, giid, saatja jt)</a:t>
            </a:r>
          </a:p>
          <a:p>
            <a:r>
              <a:rPr lang="en-US" altLang="fi-FI" sz="2800"/>
              <a:t>Vajaminevad ressursid (atraktsioonid, sündmused, tegevused jt)</a:t>
            </a:r>
          </a:p>
          <a:p>
            <a:r>
              <a:rPr lang="en-US" altLang="fi-FI" sz="2800"/>
              <a:t>Leida reisile sobiv pealkiri</a:t>
            </a:r>
            <a:r>
              <a:rPr lang="et-EE" altLang="fi-FI" sz="2200"/>
              <a:t> </a:t>
            </a:r>
            <a:endParaRPr lang="en-US" altLang="fi-FI"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741F98F6-9575-466C-B63C-597AAEEF5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Reisi programm</a:t>
            </a:r>
            <a:endParaRPr lang="en-US" altLang="fi-FI" b="1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6FF6E60A-472A-4BEF-BC1C-BF123FF3A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altLang="fi-FI" sz="2800"/>
              <a:t>Programmi koostamisel arvestada:</a:t>
            </a:r>
          </a:p>
          <a:p>
            <a:pPr lvl="1"/>
            <a:r>
              <a:rPr lang="et-EE" altLang="fi-FI"/>
              <a:t>Alguses turist on veel värske ja võtab hästi vastu.</a:t>
            </a:r>
          </a:p>
          <a:p>
            <a:pPr lvl="1"/>
            <a:r>
              <a:rPr lang="et-EE" altLang="fi-FI"/>
              <a:t>Meie oleme värsked ja esitame hästi tundmatut.</a:t>
            </a:r>
          </a:p>
          <a:p>
            <a:pPr lvl="1"/>
            <a:r>
              <a:rPr lang="et-EE" altLang="fi-FI"/>
              <a:t>Teise poole sees oleks mõistlikum anda veidi vaba aega.</a:t>
            </a:r>
          </a:p>
          <a:p>
            <a:pPr lvl="1"/>
            <a:r>
              <a:rPr lang="et-EE" altLang="fi-FI"/>
              <a:t>Lasta natukene lõõgastuda.</a:t>
            </a:r>
          </a:p>
          <a:p>
            <a:pPr lvl="1"/>
            <a:endParaRPr lang="en-US" altLang="fi-FI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A5919506-FFC2-46C2-8266-0838ABEBB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Reisiprogramm</a:t>
            </a:r>
            <a:endParaRPr lang="en-US" altLang="fi-FI" b="1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71DB0F75-7D56-4775-86C0-96BFFC3DD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altLang="fi-FI" sz="2800" b="1"/>
              <a:t>T</a:t>
            </a:r>
            <a:r>
              <a:rPr lang="en-US" altLang="fi-FI" sz="2800" b="1"/>
              <a:t>eenusepakkuja</a:t>
            </a:r>
            <a:r>
              <a:rPr lang="et-EE" altLang="fi-FI" sz="2800" b="1"/>
              <a:t>te valik</a:t>
            </a:r>
            <a:r>
              <a:rPr lang="en-US" altLang="fi-FI" sz="2800" b="1"/>
              <a:t> </a:t>
            </a:r>
            <a:r>
              <a:rPr lang="et-EE" altLang="fi-FI" sz="2800"/>
              <a:t>(</a:t>
            </a:r>
            <a:r>
              <a:rPr lang="en-US" altLang="fi-FI" sz="2800"/>
              <a:t>majutus-, transport-, toitlustusettevõtted, lisaks tegevustepakkujad, muuseumid, jne.</a:t>
            </a:r>
            <a:r>
              <a:rPr lang="et-EE" altLang="fi-FI" sz="2800"/>
              <a:t>)</a:t>
            </a:r>
            <a:endParaRPr lang="en-US" altLang="fi-FI" sz="2800"/>
          </a:p>
          <a:p>
            <a:r>
              <a:rPr lang="et-EE" altLang="fi-FI" sz="2800" b="1"/>
              <a:t>Läbirääkimised t</a:t>
            </a:r>
            <a:r>
              <a:rPr lang="en-US" altLang="fi-FI" sz="2800" b="1"/>
              <a:t>eenusepakkuja</a:t>
            </a:r>
            <a:r>
              <a:rPr lang="et-EE" altLang="fi-FI" sz="2800" b="1"/>
              <a:t>tega</a:t>
            </a:r>
            <a:r>
              <a:rPr lang="en-US" altLang="fi-FI" sz="2800" b="1"/>
              <a:t> </a:t>
            </a:r>
            <a:r>
              <a:rPr lang="et-EE" altLang="fi-FI" sz="2800"/>
              <a:t>(</a:t>
            </a:r>
            <a:r>
              <a:rPr lang="en-US" altLang="fi-FI" sz="2800"/>
              <a:t>teenuse sisu, mah</a:t>
            </a:r>
            <a:r>
              <a:rPr lang="et-EE" altLang="fi-FI" sz="2800"/>
              <a:t>t</a:t>
            </a:r>
            <a:r>
              <a:rPr lang="en-US" altLang="fi-FI" sz="2800"/>
              <a:t>, hin</a:t>
            </a:r>
            <a:r>
              <a:rPr lang="et-EE" altLang="fi-FI" sz="2800"/>
              <a:t>d</a:t>
            </a:r>
            <a:r>
              <a:rPr lang="en-US" altLang="fi-FI" sz="2800"/>
              <a:t>, tühistamistähta</a:t>
            </a:r>
            <a:r>
              <a:rPr lang="et-EE" altLang="fi-FI" sz="2800"/>
              <a:t>eg</a:t>
            </a:r>
            <a:r>
              <a:rPr lang="en-US" altLang="fi-FI" sz="2800"/>
              <a:t>, maksetingimus</a:t>
            </a:r>
            <a:r>
              <a:rPr lang="et-EE" altLang="fi-FI" sz="2800"/>
              <a:t>ed</a:t>
            </a:r>
            <a:r>
              <a:rPr lang="en-US" altLang="fi-FI" sz="2800"/>
              <a:t>, </a:t>
            </a:r>
            <a:r>
              <a:rPr lang="et-EE" altLang="fi-FI" sz="2800"/>
              <a:t>hinnaalandus </a:t>
            </a:r>
            <a:r>
              <a:rPr lang="en-US" altLang="fi-FI" sz="2800"/>
              <a:t>reisisaatjale ning bussijuhile j</a:t>
            </a:r>
            <a:r>
              <a:rPr lang="et-EE" altLang="fi-FI" sz="2800"/>
              <a:t>t</a:t>
            </a:r>
            <a:r>
              <a:rPr lang="en-US" altLang="fi-FI" sz="2800"/>
              <a:t> tingimuse</a:t>
            </a:r>
            <a:r>
              <a:rPr lang="et-EE" altLang="fi-FI" sz="2800"/>
              <a:t>d)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008C8CB9-38B6-4D62-B484-84E6C7008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Reisiprogramm</a:t>
            </a:r>
            <a:endParaRPr lang="en-US" altLang="fi-FI" b="1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2560263B-00F1-4242-B56A-36298FCD3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altLang="fi-FI" b="1"/>
          </a:p>
          <a:p>
            <a:r>
              <a:rPr lang="et-EE" altLang="fi-FI"/>
              <a:t>L</a:t>
            </a:r>
            <a:r>
              <a:rPr lang="en-US" altLang="fi-FI"/>
              <a:t>epingute sõlmimi</a:t>
            </a:r>
            <a:r>
              <a:rPr lang="et-EE" altLang="fi-FI"/>
              <a:t>ne</a:t>
            </a:r>
          </a:p>
          <a:p>
            <a:pPr lvl="1"/>
            <a:r>
              <a:rPr lang="et-EE" altLang="fi-FI"/>
              <a:t>Väikese mahu puhul võetakse ka suulist kokkulepet, mis hiljem broneeringu kinnitamisel kirjalikult kinnitatakse, lepinguna</a:t>
            </a:r>
          </a:p>
          <a:p>
            <a:pPr lvl="1"/>
            <a:endParaRPr lang="et-EE" altLang="fi-F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58AC8697-2A07-4B74-B9D0-9BDDA1340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Broneeringute tegemine</a:t>
            </a:r>
            <a:endParaRPr lang="en-US" altLang="fi-FI" b="1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5154C811-FAB5-4499-A3FC-EA158E4B5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altLang="fi-FI" b="1"/>
          </a:p>
          <a:p>
            <a:r>
              <a:rPr lang="et-EE" altLang="fi-FI"/>
              <a:t>Broneerimise järjekord oleneb sellest, milline reisikomponent vajab kiireimat tegutsemist (transport, üritus, majutus jne)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5F3A5976-52C3-48F1-95DF-DD70ED6E9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Broneeringute tegemine</a:t>
            </a:r>
            <a:endParaRPr lang="en-US" altLang="fi-FI" b="1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456272FE-D8B4-4BFE-99C5-01CE0D630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i-FI" b="1"/>
              <a:t>Majutus</a:t>
            </a:r>
            <a:endParaRPr lang="en-US" altLang="fi-FI"/>
          </a:p>
          <a:p>
            <a:pPr lvl="1"/>
            <a:r>
              <a:rPr lang="en-US" altLang="fi-FI"/>
              <a:t>aeg</a:t>
            </a:r>
          </a:p>
          <a:p>
            <a:pPr lvl="1"/>
            <a:r>
              <a:rPr lang="en-US" altLang="fi-FI"/>
              <a:t>numbritubade tüüp (dbl, sgl, trpl j</a:t>
            </a:r>
            <a:r>
              <a:rPr lang="et-EE" altLang="fi-FI"/>
              <a:t>t</a:t>
            </a:r>
            <a:r>
              <a:rPr lang="en-US" altLang="fi-FI"/>
              <a:t>), arv</a:t>
            </a:r>
          </a:p>
          <a:p>
            <a:pPr lvl="1"/>
            <a:r>
              <a:rPr lang="en-US" altLang="fi-FI"/>
              <a:t>Rühma</a:t>
            </a:r>
            <a:r>
              <a:rPr lang="et-EE" altLang="fi-FI"/>
              <a:t> puhul</a:t>
            </a:r>
            <a:r>
              <a:rPr lang="en-US" altLang="fi-FI"/>
              <a:t> minimaalne grupi suurus, et saada grupihinda</a:t>
            </a:r>
          </a:p>
          <a:p>
            <a:pPr lvl="1"/>
            <a:r>
              <a:rPr lang="en-US" altLang="fi-FI"/>
              <a:t>tühistamis-</a:t>
            </a:r>
            <a:r>
              <a:rPr lang="et-EE" altLang="fi-FI"/>
              <a:t> </a:t>
            </a:r>
            <a:r>
              <a:rPr lang="en-US" altLang="fi-FI"/>
              <a:t>ning annulleerimistingimused</a:t>
            </a:r>
          </a:p>
          <a:p>
            <a:pPr lvl="1"/>
            <a:r>
              <a:rPr lang="en-US" altLang="fi-FI"/>
              <a:t>maksmistingimused (ettemaksu kohustus, teenuse eest lõplik tasumine)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ED25F2DC-73BB-4D51-9A39-5774985A4B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Broneeringute tegemine</a:t>
            </a:r>
            <a:endParaRPr lang="en-US" altLang="fi-FI" b="1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8DFC1037-67BE-4554-84E5-CB111C2C6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i-FI" b="1"/>
              <a:t>Majutus</a:t>
            </a:r>
            <a:endParaRPr lang="en-US" altLang="fi-FI"/>
          </a:p>
          <a:p>
            <a:pPr lvl="1"/>
            <a:r>
              <a:rPr lang="en-US" altLang="fi-FI"/>
              <a:t>rühma nimekirjade saatmise aeg</a:t>
            </a:r>
          </a:p>
          <a:p>
            <a:pPr lvl="1"/>
            <a:r>
              <a:rPr lang="en-US" altLang="fi-FI"/>
              <a:t>lisateenused, nende aeg (toitlustus, konverentsisaali kasutus</a:t>
            </a:r>
            <a:r>
              <a:rPr lang="et-EE" altLang="fi-FI"/>
              <a:t> </a:t>
            </a:r>
            <a:r>
              <a:rPr lang="en-US" altLang="fi-FI"/>
              <a:t>jne)</a:t>
            </a:r>
          </a:p>
          <a:p>
            <a:pPr lvl="1"/>
            <a:r>
              <a:rPr lang="en-US" altLang="fi-FI"/>
              <a:t>klientide erivajadused (erivajadustega, puuetega kliendid)</a:t>
            </a:r>
          </a:p>
          <a:p>
            <a:pPr lvl="1"/>
            <a:r>
              <a:rPr lang="en-US" altLang="fi-FI"/>
              <a:t>parkimisvõimalused</a:t>
            </a:r>
          </a:p>
          <a:p>
            <a:pPr lvl="1"/>
            <a:r>
              <a:rPr lang="en-US" altLang="fi-FI"/>
              <a:t>allahindlused (bussijuhile, giidile)</a:t>
            </a:r>
          </a:p>
          <a:p>
            <a:pPr lvl="1"/>
            <a:r>
              <a:rPr lang="en-US" altLang="fi-FI"/>
              <a:t>kontaktisiku andmed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2C4EFF23-A02F-438D-B59D-8B039391A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Broneeringute tegemine</a:t>
            </a:r>
            <a:endParaRPr lang="en-US" altLang="fi-FI" b="1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1BFABA7C-EED7-44FE-A560-7FE430988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i-FI" b="1"/>
              <a:t>Toitlustamine</a:t>
            </a:r>
            <a:endParaRPr lang="en-US" altLang="fi-FI"/>
          </a:p>
          <a:p>
            <a:pPr lvl="1"/>
            <a:r>
              <a:rPr lang="en-US" altLang="fi-FI"/>
              <a:t>klientide arv</a:t>
            </a:r>
          </a:p>
          <a:p>
            <a:pPr lvl="1"/>
            <a:r>
              <a:rPr lang="en-US" altLang="fi-FI"/>
              <a:t>menüü</a:t>
            </a:r>
          </a:p>
          <a:p>
            <a:pPr lvl="1"/>
            <a:r>
              <a:rPr lang="en-US" altLang="fi-FI"/>
              <a:t>hinnad</a:t>
            </a:r>
          </a:p>
          <a:p>
            <a:pPr lvl="1"/>
            <a:r>
              <a:rPr lang="en-US" altLang="fi-FI"/>
              <a:t>grupiliikmete erivajadused (taimetoitlased, diabeetikud</a:t>
            </a:r>
            <a:r>
              <a:rPr lang="et-EE" altLang="fi-FI"/>
              <a:t> </a:t>
            </a:r>
            <a:r>
              <a:rPr lang="en-US" altLang="fi-FI"/>
              <a:t>jne)</a:t>
            </a:r>
          </a:p>
          <a:p>
            <a:pPr lvl="1"/>
            <a:r>
              <a:rPr lang="en-US" altLang="fi-FI"/>
              <a:t>toitlustamise vorm (buffee, välitoitlustus, toidupakid jne)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84F9CB34-1C0E-4565-9074-1F86DDC98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Reisikorralduse toode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2938C9D-18F5-48CE-B2E7-D45B0647F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altLang="fi-FI"/>
          </a:p>
          <a:p>
            <a:r>
              <a:rPr lang="et-EE" altLang="fi-FI"/>
              <a:t>Reisikorralduse toote on reis, mida võib defineerida kui külastuselamust, kui terviklikku turismiteenuste kogumit</a:t>
            </a:r>
            <a:endParaRPr lang="en-US" altLang="fi-FI"/>
          </a:p>
          <a:p>
            <a:pPr eaLnBrk="1" hangingPunct="1"/>
            <a:endParaRPr lang="et-EE" altLang="fi-F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F0FC6BE0-AD8D-4860-A757-90B540022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Broneeringute tegemine</a:t>
            </a:r>
            <a:endParaRPr lang="en-US" altLang="fi-FI" b="1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139840BB-186F-4A62-AB84-13C0F145A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i-FI" b="1"/>
              <a:t>Toitlustamine</a:t>
            </a:r>
            <a:endParaRPr lang="en-US" altLang="fi-FI"/>
          </a:p>
          <a:p>
            <a:pPr lvl="1"/>
            <a:r>
              <a:rPr lang="en-US" altLang="fi-FI"/>
              <a:t>hinnasoodustused (rühmale, bussijuhile, giidile)</a:t>
            </a:r>
          </a:p>
          <a:p>
            <a:pPr lvl="1"/>
            <a:r>
              <a:rPr lang="en-US" altLang="fi-FI"/>
              <a:t>tühistamis- ning annulleerimistingimused</a:t>
            </a:r>
          </a:p>
          <a:p>
            <a:pPr lvl="1"/>
            <a:r>
              <a:rPr lang="en-US" altLang="fi-FI"/>
              <a:t>maksmistingimused (ettemaksu kohustus, teenuse eest lõplik tasumine)</a:t>
            </a:r>
          </a:p>
          <a:p>
            <a:pPr lvl="1"/>
            <a:r>
              <a:rPr lang="en-US" altLang="fi-FI"/>
              <a:t>kontaktisiku andmed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C218DDB0-8154-42AB-BE12-B35CCDFE6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Broneeringute tegemine</a:t>
            </a:r>
            <a:endParaRPr lang="en-US" altLang="fi-FI" b="1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8D8BEE3F-ED2E-4DA0-8B7A-C9CE32F99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i-FI" b="1"/>
              <a:t> Transport</a:t>
            </a:r>
            <a:endParaRPr lang="en-US" altLang="fi-FI"/>
          </a:p>
          <a:p>
            <a:pPr lvl="1"/>
            <a:r>
              <a:rPr lang="en-US" altLang="fi-FI"/>
              <a:t>aeg</a:t>
            </a:r>
          </a:p>
          <a:p>
            <a:pPr lvl="1"/>
            <a:r>
              <a:rPr lang="en-US" altLang="fi-FI"/>
              <a:t>transpordivahendi mark, kvaliteet, suurus</a:t>
            </a:r>
          </a:p>
          <a:p>
            <a:pPr lvl="1"/>
            <a:r>
              <a:rPr lang="en-US" altLang="fi-FI"/>
              <a:t>lisateenused (kohvipaus, jalgrataste vedu jt)</a:t>
            </a:r>
          </a:p>
          <a:p>
            <a:pPr lvl="1"/>
            <a:r>
              <a:rPr lang="en-US" altLang="fi-FI"/>
              <a:t>hinnad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3EFC3FED-F3FD-49B0-8EB6-BA061D607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Broneeringute tegemine</a:t>
            </a:r>
            <a:endParaRPr lang="en-US" altLang="fi-FI" b="1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198C8EE2-F724-478D-87BE-4CECE314C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i-FI" b="1" dirty="0"/>
              <a:t> Transport</a:t>
            </a:r>
            <a:endParaRPr lang="en-US" altLang="fi-FI" dirty="0"/>
          </a:p>
          <a:p>
            <a:pPr lvl="1"/>
            <a:r>
              <a:rPr lang="en-US" altLang="fi-FI" dirty="0" err="1"/>
              <a:t>marsruut</a:t>
            </a:r>
            <a:r>
              <a:rPr lang="en-US" altLang="fi-FI" dirty="0"/>
              <a:t> (</a:t>
            </a:r>
            <a:r>
              <a:rPr lang="en-US" altLang="fi-FI" dirty="0" err="1"/>
              <a:t>kilomeetrid</a:t>
            </a:r>
            <a:r>
              <a:rPr lang="en-US" altLang="fi-FI" dirty="0"/>
              <a:t>)</a:t>
            </a:r>
          </a:p>
          <a:p>
            <a:pPr lvl="1"/>
            <a:r>
              <a:rPr lang="en-US" altLang="fi-FI" dirty="0" err="1"/>
              <a:t>tühistamis</a:t>
            </a:r>
            <a:r>
              <a:rPr lang="en-US" altLang="fi-FI" dirty="0"/>
              <a:t>- </a:t>
            </a:r>
            <a:r>
              <a:rPr lang="en-US" altLang="fi-FI" dirty="0" err="1"/>
              <a:t>ning</a:t>
            </a:r>
            <a:r>
              <a:rPr lang="en-US" altLang="fi-FI" dirty="0"/>
              <a:t> </a:t>
            </a:r>
            <a:r>
              <a:rPr lang="en-US" altLang="fi-FI" dirty="0" err="1"/>
              <a:t>annulleerimistingimused</a:t>
            </a:r>
            <a:endParaRPr lang="en-US" altLang="fi-FI" dirty="0"/>
          </a:p>
          <a:p>
            <a:pPr lvl="1"/>
            <a:r>
              <a:rPr lang="en-US" altLang="fi-FI" dirty="0" err="1"/>
              <a:t>maksmistingimused</a:t>
            </a:r>
            <a:r>
              <a:rPr lang="en-US" altLang="fi-FI" dirty="0"/>
              <a:t> (</a:t>
            </a:r>
            <a:r>
              <a:rPr lang="en-US" altLang="fi-FI" dirty="0" err="1"/>
              <a:t>ettemaksu</a:t>
            </a:r>
            <a:r>
              <a:rPr lang="en-US" altLang="fi-FI" dirty="0"/>
              <a:t> </a:t>
            </a:r>
            <a:r>
              <a:rPr lang="en-US" altLang="fi-FI" dirty="0" err="1"/>
              <a:t>kohustus</a:t>
            </a:r>
            <a:r>
              <a:rPr lang="en-US" altLang="fi-FI" dirty="0"/>
              <a:t>, </a:t>
            </a:r>
            <a:r>
              <a:rPr lang="en-US" altLang="fi-FI" dirty="0" err="1"/>
              <a:t>teenuse</a:t>
            </a:r>
            <a:r>
              <a:rPr lang="en-US" altLang="fi-FI" dirty="0"/>
              <a:t> </a:t>
            </a:r>
            <a:r>
              <a:rPr lang="en-US" altLang="fi-FI" dirty="0" err="1"/>
              <a:t>eest</a:t>
            </a:r>
            <a:r>
              <a:rPr lang="en-US" altLang="fi-FI" dirty="0"/>
              <a:t> </a:t>
            </a:r>
            <a:r>
              <a:rPr lang="en-US" altLang="fi-FI" dirty="0" err="1"/>
              <a:t>lõplik</a:t>
            </a:r>
            <a:r>
              <a:rPr lang="en-US" altLang="fi-FI" dirty="0"/>
              <a:t> </a:t>
            </a:r>
            <a:r>
              <a:rPr lang="en-US" altLang="fi-FI" dirty="0" err="1"/>
              <a:t>tasumine</a:t>
            </a:r>
            <a:r>
              <a:rPr lang="en-US" altLang="fi-FI" dirty="0"/>
              <a:t>)</a:t>
            </a:r>
          </a:p>
          <a:p>
            <a:pPr lvl="1"/>
            <a:r>
              <a:rPr lang="en-US" altLang="fi-FI" dirty="0" err="1"/>
              <a:t>kontaktisiku</a:t>
            </a:r>
            <a:r>
              <a:rPr lang="en-US" altLang="fi-FI" dirty="0"/>
              <a:t> </a:t>
            </a:r>
            <a:r>
              <a:rPr lang="en-US" altLang="fi-FI" dirty="0" err="1" smtClean="0"/>
              <a:t>andmed</a:t>
            </a:r>
            <a:endParaRPr lang="et-EE" altLang="fi-FI" dirty="0" smtClean="0"/>
          </a:p>
          <a:p>
            <a:pPr lvl="1"/>
            <a:r>
              <a:rPr lang="et-EE" altLang="fi-FI" dirty="0"/>
              <a:t>m</a:t>
            </a:r>
            <a:r>
              <a:rPr lang="et-EE" altLang="fi-FI" dirty="0" smtClean="0"/>
              <a:t>ille eest maksab transpordifirma, mille eest reisikorraldaja (teemaksud, parkimistasud, trahvid)</a:t>
            </a:r>
            <a:endParaRPr lang="en-US" altLang="fi-FI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B8D5DF40-9A6E-4BBE-A52E-A11A07308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Broneeringute tegemine</a:t>
            </a:r>
            <a:endParaRPr lang="en-US" altLang="fi-FI" b="1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FC144307-C296-424E-A2CA-14DD410BC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i-FI" b="1"/>
              <a:t> </a:t>
            </a:r>
            <a:r>
              <a:rPr lang="et-EE" altLang="fi-FI" b="1"/>
              <a:t>Atraktsioonid</a:t>
            </a:r>
            <a:endParaRPr lang="en-US" altLang="fi-FI"/>
          </a:p>
          <a:p>
            <a:pPr lvl="1"/>
            <a:r>
              <a:rPr lang="et-EE" altLang="fi-FI"/>
              <a:t>Aeg (nii algusaeg kui ka pikkus)</a:t>
            </a:r>
          </a:p>
          <a:p>
            <a:pPr lvl="1"/>
            <a:r>
              <a:rPr lang="et-EE" altLang="fi-FI"/>
              <a:t>Rühma suurus (näiteks kas piisab ühest või on vaja kahte giidi)</a:t>
            </a:r>
          </a:p>
          <a:p>
            <a:pPr lvl="1"/>
            <a:r>
              <a:rPr lang="et-EE" altLang="fi-FI"/>
              <a:t>Allahindlused (bussijuhile-giidile)</a:t>
            </a:r>
          </a:p>
          <a:p>
            <a:pPr lvl="1"/>
            <a:r>
              <a:rPr lang="et-EE" altLang="fi-FI"/>
              <a:t>Võimalikud lisakulud (varustus jms)</a:t>
            </a:r>
            <a:endParaRPr lang="en-US" altLang="fi-FI"/>
          </a:p>
          <a:p>
            <a:pPr lvl="1"/>
            <a:r>
              <a:rPr lang="en-US" altLang="fi-FI"/>
              <a:t>maksmistingimused</a:t>
            </a:r>
          </a:p>
          <a:p>
            <a:pPr lvl="1"/>
            <a:r>
              <a:rPr lang="en-US" altLang="fi-FI"/>
              <a:t>kontaktisiku andmed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Hinnakujunduse printsiibid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t-EE" smtClean="0"/>
          </a:p>
          <a:p>
            <a:r>
              <a:rPr lang="et-EE" sz="3200" smtClean="0"/>
              <a:t>Reaalsed kulud</a:t>
            </a:r>
          </a:p>
          <a:p>
            <a:r>
              <a:rPr lang="et-EE" sz="3200" smtClean="0"/>
              <a:t>Vahendustasud </a:t>
            </a:r>
          </a:p>
          <a:p>
            <a:r>
              <a:rPr lang="et-EE" sz="3200" smtClean="0"/>
              <a:t>Ettevõtte strateegilised eesmärgid</a:t>
            </a:r>
          </a:p>
          <a:p>
            <a:r>
              <a:rPr lang="et-EE" sz="3200" smtClean="0"/>
              <a:t>Sihtgruppide hinnatundlikkus</a:t>
            </a:r>
          </a:p>
          <a:p>
            <a:r>
              <a:rPr lang="et-EE" sz="3200" smtClean="0"/>
              <a:t>Madal vs kõrghooaeg</a:t>
            </a:r>
          </a:p>
          <a:p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16540035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Hinnakujunduse printsiibid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sz="3200" smtClean="0"/>
          </a:p>
          <a:p>
            <a:r>
              <a:rPr lang="et-EE" sz="3200" smtClean="0"/>
              <a:t>Konkurentide tegevus</a:t>
            </a:r>
          </a:p>
          <a:p>
            <a:r>
              <a:rPr lang="et-EE" sz="3200" smtClean="0"/>
              <a:t>Turu olukord</a:t>
            </a:r>
          </a:p>
          <a:p>
            <a:r>
              <a:rPr lang="et-EE" sz="3200" smtClean="0"/>
              <a:t>Hinna ja kvaliteedi suhe</a:t>
            </a:r>
          </a:p>
          <a:p>
            <a:r>
              <a:rPr lang="et-EE" sz="3200" smtClean="0"/>
              <a:t>Paketi hind peab olema soodsam või pakkuma unikaalsust, mida ei saa üksikuid tooteid ostes</a:t>
            </a:r>
          </a:p>
          <a:p>
            <a:endParaRPr lang="et-EE" sz="3200" smtClean="0"/>
          </a:p>
          <a:p>
            <a:pPr>
              <a:buFont typeface="Wingdings" pitchFamily="2" charset="2"/>
              <a:buNone/>
            </a:pPr>
            <a:endParaRPr lang="en-US" sz="3200" smtClean="0"/>
          </a:p>
          <a:p>
            <a:pPr lvl="1"/>
            <a:endParaRPr lang="et-EE" sz="2800" smtClean="0"/>
          </a:p>
          <a:p>
            <a:pPr lvl="1"/>
            <a:endParaRPr lang="en-US" sz="2800" smtClean="0"/>
          </a:p>
          <a:p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3290567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b="1" dirty="0" smtClean="0"/>
              <a:t>Läbirääkimised pakkujatega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sz="3200" smtClean="0"/>
          </a:p>
          <a:p>
            <a:r>
              <a:rPr lang="et-EE" sz="3200" smtClean="0"/>
              <a:t>Komisjonitasu </a:t>
            </a:r>
            <a:endParaRPr lang="en-US" sz="3200" smtClean="0"/>
          </a:p>
          <a:p>
            <a:endParaRPr lang="et-EE" sz="3200" smtClean="0"/>
          </a:p>
          <a:p>
            <a:r>
              <a:rPr lang="et-EE" sz="3200" smtClean="0"/>
              <a:t>Hinnaalandused </a:t>
            </a: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24519067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Kuluarvestus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800" smtClean="0"/>
              <a:t>Netohinnad ilma käibemaksuta</a:t>
            </a:r>
          </a:p>
          <a:p>
            <a:pPr lvl="1"/>
            <a:r>
              <a:rPr lang="et-EE" smtClean="0"/>
              <a:t>20% tavaline</a:t>
            </a:r>
          </a:p>
          <a:p>
            <a:pPr lvl="1"/>
            <a:r>
              <a:rPr lang="et-EE" smtClean="0"/>
              <a:t>9% majutus</a:t>
            </a:r>
            <a:endParaRPr lang="en-US" smtClean="0"/>
          </a:p>
          <a:p>
            <a:r>
              <a:rPr lang="et-EE" sz="2800" smtClean="0"/>
              <a:t>Miinimum reisijate arvuga</a:t>
            </a:r>
          </a:p>
          <a:p>
            <a:r>
              <a:rPr lang="et-EE" sz="2800" smtClean="0"/>
              <a:t>Kasum juurdehindluselt mitte komisjonidelt</a:t>
            </a:r>
          </a:p>
          <a:p>
            <a:r>
              <a:rPr lang="et-EE" sz="2800" smtClean="0"/>
              <a:t>Tulu arvestada reisi, mitte inimese kohta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751807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Kulud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sz="3200" smtClean="0"/>
          </a:p>
          <a:p>
            <a:r>
              <a:rPr lang="et-EE" smtClean="0"/>
              <a:t>Otsesed – konkreetse teenuse osutamisega seotud</a:t>
            </a:r>
          </a:p>
          <a:p>
            <a:endParaRPr lang="et-EE" smtClean="0"/>
          </a:p>
          <a:p>
            <a:r>
              <a:rPr lang="et-EE" smtClean="0"/>
              <a:t>Kaudsed – firma ja turundusega seotud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845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Otsekulud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200" smtClean="0"/>
              <a:t>Muutuvkulu</a:t>
            </a:r>
          </a:p>
          <a:p>
            <a:pPr lvl="1"/>
            <a:r>
              <a:rPr lang="et-EE" sz="2800" smtClean="0"/>
              <a:t>üksikteenuste hinnad</a:t>
            </a:r>
          </a:p>
          <a:p>
            <a:pPr lvl="1"/>
            <a:r>
              <a:rPr lang="et-EE" sz="2800" smtClean="0"/>
              <a:t>sõltub klientide arvust</a:t>
            </a:r>
            <a:endParaRPr lang="en-US" sz="2800" smtClean="0"/>
          </a:p>
          <a:p>
            <a:r>
              <a:rPr lang="et-EE" sz="3200" smtClean="0"/>
              <a:t>Püsikulu</a:t>
            </a:r>
          </a:p>
          <a:p>
            <a:pPr lvl="1"/>
            <a:r>
              <a:rPr lang="et-EE" sz="2800" smtClean="0"/>
              <a:t>seotud paketi kui tervikuga</a:t>
            </a:r>
          </a:p>
          <a:p>
            <a:pPr lvl="1"/>
            <a:r>
              <a:rPr lang="et-EE" sz="2800" smtClean="0"/>
              <a:t>ei sõltu klientide arvust 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75617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8BD7EF0C-65F7-426F-81F9-305D7696C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 dirty="0" smtClean="0"/>
              <a:t>Reisipakett</a:t>
            </a:r>
            <a:endParaRPr lang="et-EE" altLang="fi-FI" b="1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E86A28E3-A0C6-46BA-A179-88BBAED35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altLang="fi-FI" dirty="0"/>
          </a:p>
          <a:p>
            <a:r>
              <a:rPr lang="et-EE" altLang="fi-FI" b="1" dirty="0" smtClean="0"/>
              <a:t>Reisipakett </a:t>
            </a:r>
            <a:r>
              <a:rPr lang="et-EE" altLang="fi-FI" dirty="0" smtClean="0"/>
              <a:t>- </a:t>
            </a:r>
            <a:r>
              <a:rPr lang="et-EE" altLang="fi-FI" dirty="0"/>
              <a:t>üksikteenustest koostatud komplekstoote, mida müüakse turistile ühtse hinna eest. </a:t>
            </a:r>
            <a:endParaRPr lang="en-US" altLang="fi-FI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Otsekulu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sz="3200" smtClean="0"/>
          </a:p>
          <a:p>
            <a:r>
              <a:rPr lang="et-EE" sz="3200" smtClean="0"/>
              <a:t>Sisse tuleb arvestada ka tasuta kohad</a:t>
            </a:r>
          </a:p>
          <a:p>
            <a:pPr lvl="1"/>
            <a:r>
              <a:rPr lang="et-EE" sz="2800" smtClean="0"/>
              <a:t>bussijuht</a:t>
            </a:r>
          </a:p>
          <a:p>
            <a:pPr lvl="1"/>
            <a:r>
              <a:rPr lang="et-EE" sz="2800" smtClean="0"/>
              <a:t>reisisaatja</a:t>
            </a:r>
          </a:p>
          <a:p>
            <a:pPr lvl="1"/>
            <a:r>
              <a:rPr lang="et-EE" sz="2800" smtClean="0"/>
              <a:t>õpetajad (10 lapse kohta 1 tasuta õpetaja)</a:t>
            </a:r>
          </a:p>
          <a:p>
            <a:pPr lvl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5808071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Kaudsed kulud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sz="3200" smtClean="0"/>
          </a:p>
          <a:p>
            <a:r>
              <a:rPr lang="et-EE" sz="3200" smtClean="0"/>
              <a:t>Administreerimisega seotud</a:t>
            </a:r>
          </a:p>
          <a:p>
            <a:pPr lvl="1"/>
            <a:r>
              <a:rPr lang="et-EE" sz="2800" smtClean="0"/>
              <a:t>büroo-, side- ja palgakulu</a:t>
            </a:r>
          </a:p>
          <a:p>
            <a:pPr lvl="1"/>
            <a:r>
              <a:rPr lang="et-EE" sz="2800" smtClean="0"/>
              <a:t>turunduskulu</a:t>
            </a:r>
          </a:p>
          <a:p>
            <a:pPr lvl="1"/>
            <a:r>
              <a:rPr lang="et-EE" sz="2800" smtClean="0"/>
              <a:t>kasum</a:t>
            </a:r>
            <a:endParaRPr lang="et-EE" sz="3200" smtClean="0"/>
          </a:p>
          <a:p>
            <a:r>
              <a:rPr lang="et-EE" sz="3200" smtClean="0"/>
              <a:t>Protsent muutuv- ja püsikuludest</a:t>
            </a:r>
          </a:p>
          <a:p>
            <a:pPr lvl="1"/>
            <a:r>
              <a:rPr lang="et-EE" sz="2800" smtClean="0"/>
              <a:t>15-30%</a:t>
            </a:r>
          </a:p>
          <a:p>
            <a:pPr lvl="1"/>
            <a:endParaRPr lang="et-EE" sz="2800" smtClean="0"/>
          </a:p>
          <a:p>
            <a:pPr lvl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146949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Vahendustasu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sz="3200" smtClean="0"/>
          </a:p>
          <a:p>
            <a:r>
              <a:rPr lang="et-EE" sz="3200" smtClean="0"/>
              <a:t>Edasimüüjatele</a:t>
            </a:r>
          </a:p>
          <a:p>
            <a:pPr lvl="1"/>
            <a:r>
              <a:rPr lang="et-EE" sz="2800" smtClean="0"/>
              <a:t>10%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882514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Reisipaketi hind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mtClean="0"/>
              <a:t>Kalkuleeritakse ühe inimese kohta</a:t>
            </a:r>
          </a:p>
          <a:p>
            <a:pPr eaLnBrk="1" hangingPunct="1"/>
            <a:r>
              <a:rPr lang="et-EE" smtClean="0"/>
              <a:t>Koosneb:</a:t>
            </a:r>
          </a:p>
          <a:p>
            <a:pPr lvl="1" eaLnBrk="1" hangingPunct="1"/>
            <a:r>
              <a:rPr lang="et-EE" smtClean="0"/>
              <a:t>Muutuvkulu ühe inimese kohta</a:t>
            </a:r>
          </a:p>
          <a:p>
            <a:pPr lvl="1" eaLnBrk="1" hangingPunct="1"/>
            <a:r>
              <a:rPr lang="et-EE" smtClean="0"/>
              <a:t>Püsikulu ühe kliendi kohta</a:t>
            </a:r>
          </a:p>
          <a:p>
            <a:pPr lvl="1" eaLnBrk="1" hangingPunct="1"/>
            <a:r>
              <a:rPr lang="et-EE" smtClean="0"/>
              <a:t>Turundus- ja üldkulu ühe kliendi kohta (15-30%)</a:t>
            </a:r>
          </a:p>
          <a:p>
            <a:pPr lvl="1" eaLnBrk="1" hangingPunct="1"/>
            <a:r>
              <a:rPr lang="et-EE" smtClean="0"/>
              <a:t>Vahendustasu (10%)</a:t>
            </a:r>
          </a:p>
          <a:p>
            <a:pPr lvl="1" eaLnBrk="1" hangingPunct="1"/>
            <a:r>
              <a:rPr lang="et-EE" smtClean="0"/>
              <a:t>Käibemaks (20 ja 9%)</a:t>
            </a:r>
          </a:p>
        </p:txBody>
      </p:sp>
    </p:spTree>
    <p:extLst>
      <p:ext uri="{BB962C8B-B14F-4D97-AF65-F5344CB8AC3E}">
        <p14:creationId xmlns:p14="http://schemas.microsoft.com/office/powerpoint/2010/main" val="26521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EC8BAB11-1115-4E01-8393-48A7D0F82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 dirty="0" smtClean="0"/>
              <a:t>Reisipakett</a:t>
            </a:r>
            <a:endParaRPr lang="et-EE" altLang="fi-FI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6DE382B1-7911-4EE2-BDB8-C2FFF6B59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fi-FI" dirty="0" smtClean="0"/>
              <a:t>Koosneb vähemalt kahest komponendist, milleks võib olla:</a:t>
            </a:r>
            <a:endParaRPr lang="et-EE" altLang="fi-FI" dirty="0"/>
          </a:p>
          <a:p>
            <a:pPr lvl="1"/>
            <a:r>
              <a:rPr lang="et-EE" altLang="fi-FI" dirty="0"/>
              <a:t>transport,</a:t>
            </a:r>
            <a:endParaRPr lang="en-US" altLang="fi-FI" dirty="0"/>
          </a:p>
          <a:p>
            <a:pPr lvl="1"/>
            <a:r>
              <a:rPr lang="et-EE" altLang="fi-FI" dirty="0"/>
              <a:t>majutus,</a:t>
            </a:r>
            <a:endParaRPr lang="en-US" altLang="fi-FI" dirty="0"/>
          </a:p>
          <a:p>
            <a:pPr lvl="1"/>
            <a:r>
              <a:rPr lang="et-EE" altLang="fi-FI" dirty="0"/>
              <a:t>toitlustus,</a:t>
            </a:r>
            <a:endParaRPr lang="en-US" altLang="fi-FI" dirty="0"/>
          </a:p>
          <a:p>
            <a:pPr lvl="1"/>
            <a:r>
              <a:rPr lang="et-EE" altLang="fi-FI" dirty="0"/>
              <a:t>ekskursioonid,</a:t>
            </a:r>
            <a:endParaRPr lang="en-US" altLang="fi-FI" dirty="0"/>
          </a:p>
          <a:p>
            <a:pPr lvl="1"/>
            <a:r>
              <a:rPr lang="et-EE" altLang="fi-FI" dirty="0"/>
              <a:t>vaatamisväärsused,</a:t>
            </a:r>
            <a:endParaRPr lang="en-US" altLang="fi-FI" dirty="0"/>
          </a:p>
          <a:p>
            <a:pPr lvl="1"/>
            <a:r>
              <a:rPr lang="et-EE" altLang="fi-FI" dirty="0"/>
              <a:t>sündmused, üritused, tegevused jm.</a:t>
            </a:r>
            <a:endParaRPr lang="en-US" alt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89C7B901-8677-4403-A840-CD809A1D6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 dirty="0" smtClean="0"/>
              <a:t>Lisateenused</a:t>
            </a:r>
            <a:endParaRPr lang="en-US" altLang="fi-FI" b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6A20E36A-3363-44D8-BDE3-394FD1020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altLang="fi-FI" sz="2800"/>
          </a:p>
          <a:p>
            <a:r>
              <a:rPr lang="et-EE" altLang="fi-FI" sz="2800"/>
              <a:t>Soodustavad põhiteenuse ostmist</a:t>
            </a:r>
          </a:p>
          <a:p>
            <a:r>
              <a:rPr lang="et-EE" altLang="fi-FI" sz="2800"/>
              <a:t>Tõmbavad kliente ligi</a:t>
            </a:r>
          </a:p>
          <a:p>
            <a:r>
              <a:rPr lang="et-EE" altLang="fi-FI" sz="2800"/>
              <a:t>Aitavad eristuda konkurentidest</a:t>
            </a:r>
          </a:p>
          <a:p>
            <a:endParaRPr lang="en-US" altLang="fi-FI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F1F98A91-7695-49A1-BA5E-BA0B3FF0C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Miks on pakettimine vajalik/kasulik?</a:t>
            </a:r>
            <a:endParaRPr lang="en-US" altLang="fi-FI" b="1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4454A747-0BC5-4769-8CAA-070331AEF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altLang="fi-FI" sz="2800"/>
              <a:t>Et kliendil oleks mugav osta kõik teenused ühest kohast</a:t>
            </a:r>
            <a:endParaRPr lang="en-US" altLang="fi-FI" sz="2800"/>
          </a:p>
          <a:p>
            <a:r>
              <a:rPr lang="et-EE" altLang="fi-FI" sz="2800"/>
              <a:t>Põhiteenusele/tootele saab juurde panna lisatoote</a:t>
            </a:r>
            <a:endParaRPr lang="en-US" altLang="fi-FI" sz="2800"/>
          </a:p>
          <a:p>
            <a:r>
              <a:rPr lang="et-EE" altLang="fi-FI" sz="2800"/>
              <a:t>Suuremad võimalused hinnakujunduseks</a:t>
            </a:r>
            <a:endParaRPr lang="en-US" altLang="fi-FI" sz="2800"/>
          </a:p>
          <a:p>
            <a:r>
              <a:rPr lang="et-EE" altLang="fi-FI" sz="2800"/>
              <a:t>Võimaldab arendada edasi juba olemasolevaid tooteid</a:t>
            </a:r>
            <a:endParaRPr lang="en-US" altLang="fi-FI" sz="2800"/>
          </a:p>
          <a:p>
            <a:r>
              <a:rPr lang="et-EE" altLang="fi-FI" sz="2800"/>
              <a:t>Võimaldab jõuda uute sihtrühmadeni</a:t>
            </a:r>
            <a:endParaRPr lang="en-US" altLang="fi-FI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65693602-46DA-4E0E-8090-D3743F532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Miks on pakettimine vajalik/kasulik?</a:t>
            </a:r>
            <a:endParaRPr lang="en-US" altLang="fi-FI" b="1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F85D5F87-60D3-41D6-AD40-DA8226E78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altLang="fi-FI" sz="2800"/>
          </a:p>
          <a:p>
            <a:r>
              <a:rPr lang="et-EE" altLang="fi-FI" sz="2800"/>
              <a:t>Kasu tarbijale</a:t>
            </a:r>
          </a:p>
          <a:p>
            <a:pPr lvl="1"/>
            <a:r>
              <a:rPr lang="et-EE" altLang="fi-FI" sz="2400"/>
              <a:t>lihtsus</a:t>
            </a:r>
          </a:p>
          <a:p>
            <a:pPr lvl="1"/>
            <a:r>
              <a:rPr lang="et-EE" altLang="fi-FI" sz="2400"/>
              <a:t>mugavus</a:t>
            </a:r>
          </a:p>
          <a:p>
            <a:pPr lvl="1"/>
            <a:r>
              <a:rPr lang="et-EE" altLang="fi-FI" sz="2400"/>
              <a:t>ajasääst</a:t>
            </a:r>
          </a:p>
          <a:p>
            <a:pPr lvl="1"/>
            <a:r>
              <a:rPr lang="et-EE" altLang="fi-FI" sz="2400"/>
              <a:t>turvaline</a:t>
            </a:r>
            <a:endParaRPr lang="en-US" altLang="fi-FI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93B3639D-2706-426A-AA1B-D4C6992A6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Reis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F68077A8-582D-473E-A852-2D486BAF2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t-EE" altLang="fi-FI" b="1"/>
          </a:p>
          <a:p>
            <a:r>
              <a:rPr lang="et-EE" altLang="fi-FI"/>
              <a:t>Olulised on kaks külge:</a:t>
            </a:r>
          </a:p>
          <a:p>
            <a:pPr lvl="1"/>
            <a:r>
              <a:rPr lang="et-EE" altLang="fi-FI"/>
              <a:t>materiaalne (majutus, toitlustus, transport, vaatamisväärsus jne)</a:t>
            </a:r>
            <a:endParaRPr lang="en-US" altLang="fi-FI"/>
          </a:p>
          <a:p>
            <a:pPr lvl="1"/>
            <a:r>
              <a:rPr lang="et-EE" altLang="fi-FI"/>
              <a:t>elamuslik (uued teadmised ja kogemused, meeldivad emotsioonid, rahulolu</a:t>
            </a:r>
            <a:endParaRPr lang="en-US" alt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18180AA3-38C5-4939-872A-A04A4F9BE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fi-FI" b="1"/>
              <a:t>Reisi korraldamise etapid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DA862F1B-3D90-460E-80A9-21B5E7A97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altLang="fi-FI"/>
          </a:p>
          <a:p>
            <a:r>
              <a:rPr lang="en-US" altLang="fi-FI"/>
              <a:t>Reisi planeerimine</a:t>
            </a:r>
            <a:endParaRPr lang="et-EE" altLang="fi-FI"/>
          </a:p>
          <a:p>
            <a:r>
              <a:rPr lang="et-EE" altLang="fi-FI"/>
              <a:t>Reisi müük</a:t>
            </a:r>
          </a:p>
          <a:p>
            <a:r>
              <a:rPr lang="et-EE" altLang="fi-FI"/>
              <a:t>Reisi läbiviimine</a:t>
            </a:r>
          </a:p>
          <a:p>
            <a:r>
              <a:rPr lang="et-EE" altLang="fi-FI"/>
              <a:t>Kokkuvõtete tegemine, tagasiside saamine</a:t>
            </a:r>
            <a:r>
              <a:rPr lang="en-US" altLang="fi-FI"/>
              <a:t/>
            </a:r>
            <a:br>
              <a:rPr lang="en-US" altLang="fi-FI"/>
            </a:br>
            <a:endParaRPr lang="et-EE" alt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28016</TotalTime>
  <Words>656</Words>
  <Application>Microsoft Office PowerPoint</Application>
  <PresentationFormat>On-screen Show (4:3)</PresentationFormat>
  <Paragraphs>209</Paragraphs>
  <Slides>33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Profile</vt:lpstr>
      <vt:lpstr>Ekskursiooni ettevalmistamine</vt:lpstr>
      <vt:lpstr>Reisikorralduse toode</vt:lpstr>
      <vt:lpstr>Reisipakett</vt:lpstr>
      <vt:lpstr>Reisipakett</vt:lpstr>
      <vt:lpstr>Lisateenused</vt:lpstr>
      <vt:lpstr>Miks on pakettimine vajalik/kasulik?</vt:lpstr>
      <vt:lpstr>Miks on pakettimine vajalik/kasulik?</vt:lpstr>
      <vt:lpstr>Reis</vt:lpstr>
      <vt:lpstr>Reisi korraldamise etapid</vt:lpstr>
      <vt:lpstr>Reisi planeerimine</vt:lpstr>
      <vt:lpstr>Reisi planeerimine</vt:lpstr>
      <vt:lpstr>Reisi programm</vt:lpstr>
      <vt:lpstr>Reisi programm</vt:lpstr>
      <vt:lpstr>Reisiprogramm</vt:lpstr>
      <vt:lpstr>Reisiprogramm</vt:lpstr>
      <vt:lpstr>Broneeringute tegemine</vt:lpstr>
      <vt:lpstr>Broneeringute tegemine</vt:lpstr>
      <vt:lpstr>Broneeringute tegemine</vt:lpstr>
      <vt:lpstr>Broneeringute tegemine</vt:lpstr>
      <vt:lpstr>Broneeringute tegemine</vt:lpstr>
      <vt:lpstr>Broneeringute tegemine</vt:lpstr>
      <vt:lpstr>Broneeringute tegemine</vt:lpstr>
      <vt:lpstr>Broneeringute tegemine</vt:lpstr>
      <vt:lpstr>Hinnakujunduse printsiibid</vt:lpstr>
      <vt:lpstr>Hinnakujunduse printsiibid</vt:lpstr>
      <vt:lpstr>Läbirääkimised pakkujatega</vt:lpstr>
      <vt:lpstr>Kuluarvestus</vt:lpstr>
      <vt:lpstr>Kulud</vt:lpstr>
      <vt:lpstr>Otsekulud</vt:lpstr>
      <vt:lpstr>Otsekulu</vt:lpstr>
      <vt:lpstr>Kaudsed kulud</vt:lpstr>
      <vt:lpstr>Vahendustasu</vt:lpstr>
      <vt:lpstr>Reisipaketi hind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Kaire</dc:creator>
  <cp:lastModifiedBy>Jane Rebane</cp:lastModifiedBy>
  <cp:revision>120</cp:revision>
  <dcterms:created xsi:type="dcterms:W3CDTF">2008-12-28T20:11:32Z</dcterms:created>
  <dcterms:modified xsi:type="dcterms:W3CDTF">2022-05-13T13:10:19Z</dcterms:modified>
</cp:coreProperties>
</file>