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276" r:id="rId4"/>
    <p:sldId id="302" r:id="rId5"/>
    <p:sldId id="307" r:id="rId6"/>
    <p:sldId id="310" r:id="rId7"/>
    <p:sldId id="297" r:id="rId8"/>
    <p:sldId id="278" r:id="rId9"/>
    <p:sldId id="308" r:id="rId10"/>
    <p:sldId id="312" r:id="rId11"/>
    <p:sldId id="298" r:id="rId12"/>
    <p:sldId id="313" r:id="rId13"/>
    <p:sldId id="304" r:id="rId14"/>
    <p:sldId id="316" r:id="rId15"/>
    <p:sldId id="299" r:id="rId16"/>
    <p:sldId id="314" r:id="rId17"/>
    <p:sldId id="317" r:id="rId18"/>
    <p:sldId id="315" r:id="rId19"/>
    <p:sldId id="311" r:id="rId20"/>
    <p:sldId id="324" r:id="rId21"/>
    <p:sldId id="320" r:id="rId22"/>
    <p:sldId id="319" r:id="rId23"/>
    <p:sldId id="261" r:id="rId24"/>
    <p:sldId id="321" r:id="rId25"/>
    <p:sldId id="32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8CE02DD-850B-4827-9B02-AD3AF0190C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8E04E34-7046-4249-AA9D-B02459E969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F09509-751C-4579-BFBE-D83AC8D10130}" type="datetimeFigureOut">
              <a:rPr lang="et-EE"/>
              <a:pPr>
                <a:defRPr/>
              </a:pPr>
              <a:t>13.05.2022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CB4F0A-5F18-402D-B6F1-839085FA5C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D81F789-5031-4882-AE68-EF606CA77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F99E6-7D88-4355-9E65-17521854755A}" type="slidenum">
              <a:rPr lang="et-EE" altLang="nl-NL"/>
              <a:pPr/>
              <a:t>‹#›</a:t>
            </a:fld>
            <a:endParaRPr lang="et-EE" altLang="nl-NL"/>
          </a:p>
        </p:txBody>
      </p:sp>
    </p:spTree>
    <p:extLst>
      <p:ext uri="{BB962C8B-B14F-4D97-AF65-F5344CB8AC3E}">
        <p14:creationId xmlns:p14="http://schemas.microsoft.com/office/powerpoint/2010/main" val="12251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CD0A6199-4C6F-4DFC-8E38-D0EC5326DF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4C9E039C-1C70-4AD8-BAED-D03AA3C59F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="" xmlns:a16="http://schemas.microsoft.com/office/drawing/2014/main" id="{407D23AE-CAEE-4A2F-815A-7273B486BC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823F7A84-C3A0-4601-AE69-F2E38272C5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FD6BCA09-96D4-49DA-A606-8102C072F0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5F56C859-6CB0-40E8-A3C2-8E1D3D96D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2C9E0D2-14E3-42EB-868E-2796DBA2AD72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83456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="" xmlns:a16="http://schemas.microsoft.com/office/drawing/2014/main" id="{40F87A45-ADF2-4EE2-8B3F-E02B16EA7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7F03046-1796-412D-B311-95A8659A3C56}" type="slidenum">
              <a:rPr lang="en-US" altLang="nl-NL">
                <a:latin typeface="Arial" panose="020B0604020202020204" pitchFamily="34" charset="0"/>
              </a:rPr>
              <a:pPr/>
              <a:t>1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="" xmlns:a16="http://schemas.microsoft.com/office/drawing/2014/main" id="{58615502-DD17-4152-A0B3-9DDC76482B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="" xmlns:a16="http://schemas.microsoft.com/office/drawing/2014/main" id="{3B261771-8054-42E0-95A3-A03B5D620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="" xmlns:a16="http://schemas.microsoft.com/office/drawing/2014/main" id="{65B2407A-EC08-4A67-A4C1-18F66C7E3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780C028-5993-42F7-B8F2-C4ED3147E2CC}" type="slidenum">
              <a:rPr lang="en-US" altLang="nl-NL">
                <a:latin typeface="Arial" panose="020B0604020202020204" pitchFamily="34" charset="0"/>
              </a:rPr>
              <a:pPr/>
              <a:t>4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119DC51A-319F-4BA9-929A-F0C08EDCB7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="" xmlns:a16="http://schemas.microsoft.com/office/drawing/2014/main" id="{B3601541-65D2-4349-B862-BA7DB6E4E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="" xmlns:a16="http://schemas.microsoft.com/office/drawing/2014/main" id="{1403CDF7-525F-4951-8B28-2DB4E324D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C69D84B-F623-4C04-8C4D-0693CBE1EA70}" type="slidenum">
              <a:rPr lang="en-US" altLang="nl-NL">
                <a:latin typeface="Arial" panose="020B0604020202020204" pitchFamily="34" charset="0"/>
              </a:rPr>
              <a:pPr/>
              <a:t>13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7A399F56-0419-4C15-9F7B-55CA9852D0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2D0333BF-E147-461F-8C1E-930533806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="" xmlns:a16="http://schemas.microsoft.com/office/drawing/2014/main" id="{1403CDF7-525F-4951-8B28-2DB4E324D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C69D84B-F623-4C04-8C4D-0693CBE1EA70}" type="slidenum">
              <a:rPr lang="en-US" altLang="nl-NL">
                <a:latin typeface="Arial" panose="020B0604020202020204" pitchFamily="34" charset="0"/>
              </a:rPr>
              <a:pPr/>
              <a:t>14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7A399F56-0419-4C15-9F7B-55CA9852D0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2D0333BF-E147-461F-8C1E-930533806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="" xmlns:a16="http://schemas.microsoft.com/office/drawing/2014/main" id="{0B4D0100-A0D2-4194-ABFE-9F646554D6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4C62CEB-8F50-4777-8EA4-3069857AC594}" type="slidenum">
              <a:rPr lang="en-US" altLang="nl-NL">
                <a:latin typeface="Arial" panose="020B0604020202020204" pitchFamily="34" charset="0"/>
              </a:rPr>
              <a:pPr/>
              <a:t>20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A339692E-6589-4280-BFBD-1174B82DA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="" xmlns:a16="http://schemas.microsoft.com/office/drawing/2014/main" id="{DEA1B5A0-8152-40A2-B69A-78646B2ED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="" xmlns:a16="http://schemas.microsoft.com/office/drawing/2014/main" id="{0B4D0100-A0D2-4194-ABFE-9F646554D6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4C62CEB-8F50-4777-8EA4-3069857AC594}" type="slidenum">
              <a:rPr lang="en-US" altLang="nl-NL">
                <a:latin typeface="Arial" panose="020B0604020202020204" pitchFamily="34" charset="0"/>
              </a:rPr>
              <a:pPr/>
              <a:t>21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A339692E-6589-4280-BFBD-1174B82DA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="" xmlns:a16="http://schemas.microsoft.com/office/drawing/2014/main" id="{DEA1B5A0-8152-40A2-B69A-78646B2ED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="" xmlns:a16="http://schemas.microsoft.com/office/drawing/2014/main" id="{AB0036AC-5621-439C-826F-C927DFEB06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43B8C8C-0500-4C89-AAC5-7C2C53E67B78}" type="slidenum">
              <a:rPr lang="en-US" altLang="nl-NL">
                <a:latin typeface="Arial" panose="020B0604020202020204" pitchFamily="34" charset="0"/>
              </a:rPr>
              <a:pPr/>
              <a:t>22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="" xmlns:a16="http://schemas.microsoft.com/office/drawing/2014/main" id="{F1224918-0007-4368-8727-0ED09F4C7D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="" xmlns:a16="http://schemas.microsoft.com/office/drawing/2014/main" id="{ED69A57F-788F-47E6-B33B-680E85F41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="" xmlns:a16="http://schemas.microsoft.com/office/drawing/2014/main" id="{3EBFB6B7-2514-42D3-A4C8-1BBD0ECCC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3861B6D-0CA8-4278-8BFE-2541CFF9A3F0}" type="slidenum">
              <a:rPr lang="en-US" altLang="nl-NL">
                <a:latin typeface="Arial" panose="020B0604020202020204" pitchFamily="34" charset="0"/>
              </a:rPr>
              <a:pPr/>
              <a:t>23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955DA70D-A8C2-4B2F-AE4B-9FBE514AA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494D8D29-3A4C-4EC9-9A42-9F43AE193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="" xmlns:a16="http://schemas.microsoft.com/office/drawing/2014/main" id="{3EBFB6B7-2514-42D3-A4C8-1BBD0ECCC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3861B6D-0CA8-4278-8BFE-2541CFF9A3F0}" type="slidenum">
              <a:rPr lang="en-US" altLang="nl-NL">
                <a:latin typeface="Arial" panose="020B0604020202020204" pitchFamily="34" charset="0"/>
              </a:rPr>
              <a:pPr/>
              <a:t>25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955DA70D-A8C2-4B2F-AE4B-9FBE514AA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494D8D29-3A4C-4EC9-9A42-9F43AE193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nl-N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="" xmlns:a16="http://schemas.microsoft.com/office/drawing/2014/main" id="{538F695E-E81D-4B89-84AC-BA7AC0C20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27D9F80-6659-4027-8DA5-9138E9F89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35D290-56D8-47FE-AA04-0F39873A4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293A2D-169F-4684-A7CB-D0BBAB4F8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16628F-141F-4523-A234-B66F7314C3C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095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47F3B44A-7B42-429A-9427-6CAF9976CE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528F5327-A6D2-4E25-B55A-95B0CE285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517B97F9-E253-49BF-9B8F-180FD749F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360FA-0399-4BBE-8C9F-091C887B07F2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6780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D055D5B-0720-44BD-AB6C-ACE359127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AB166FF-656B-47E2-8059-98D12F8F1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470CED9F-E8DF-4193-8DE2-949EC11BDC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56CC-DEBA-4454-AEE7-347745165BAF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415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79507FFE-5A80-41C0-A5FB-E3791E04A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E8365A99-8828-47A6-B9F1-8E8423804C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7356F08A-B996-420A-8174-D017129A9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89564-F8FA-4F34-94C5-F49D0326FFD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6704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74B91175-123B-4ABF-B481-61AB98012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7C353BF8-CD0A-4F2F-9AE4-D3CA6FD17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FF5BA1B5-F93F-4954-9D24-B3C64DB52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0AF9E-BB0D-4685-8C72-76E926485E37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151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615BCCD-33AB-48BE-92AF-C2A338820C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83979563-AB0E-4601-83F5-7325E67D3F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2290BD35-86DB-4785-BD64-39C338250C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46A7D-0EE2-482B-BB85-FB76393B7253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1290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37CCCD6-5847-475B-92E9-CCA2656AA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DD79EF2-C668-4056-A66A-BA8C348F5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19F7C37-75E7-4C72-B6C4-7CB8015D1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B9D9D-161B-4233-B4AC-087F405C8DE5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2778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40F790C7-D494-473E-86B9-88083FDB1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EB5D70FC-F937-4B89-9BEF-71C1ED291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4F6384B2-E372-44D0-8F08-F7C3C596C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F1962-1773-4B74-9D4A-B7698393D104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826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B2275EB8-B82F-46F1-AD2A-C705242D6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90A9BC08-2C4F-4C70-B406-E21813386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5C0D649E-5B7D-4265-AF33-05B2D389E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C22E2-B242-4689-92C2-5A5EC6D38425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8419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4AE80762-0E34-4A0E-B457-0EDE3F3BA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7B17E2A4-0444-438C-AE37-E1D51B8E98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FA1C5201-E941-4290-9DD8-A59E223C6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4299C-D0B7-412A-BB03-90DF3BC8C3B6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6297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5C7B45C-F86D-4833-9722-081478EEC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1362E8AF-7878-4784-82F6-7CDA5E5CD8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75A52932-9A29-4DF5-B6DB-31EE9C86A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5E764-5BCD-4DA7-95B5-F192336B05C2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8915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05700D8D-C843-4117-B316-55E802DAE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3E94774A-9097-4659-95B1-859CA833D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="" xmlns:a16="http://schemas.microsoft.com/office/drawing/2014/main" id="{EFD39696-68B7-4FE2-841C-8B68AC800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29" name="Line 5">
            <a:extLst>
              <a:ext uri="{FF2B5EF4-FFF2-40B4-BE49-F238E27FC236}">
                <a16:creationId xmlns="" xmlns:a16="http://schemas.microsoft.com/office/drawing/2014/main" id="{D0814479-624C-47F2-AE29-9B8AFF5F7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1142" name="Rectangle 6">
            <a:extLst>
              <a:ext uri="{FF2B5EF4-FFF2-40B4-BE49-F238E27FC236}">
                <a16:creationId xmlns="" xmlns:a16="http://schemas.microsoft.com/office/drawing/2014/main" id="{0C36E27E-E110-403F-B85C-1AF02E2EF3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>
            <a:extLst>
              <a:ext uri="{FF2B5EF4-FFF2-40B4-BE49-F238E27FC236}">
                <a16:creationId xmlns="" xmlns:a16="http://schemas.microsoft.com/office/drawing/2014/main" id="{EECAC86D-ADBB-4843-857A-B5FD2F4721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4" name="Rectangle 8">
            <a:extLst>
              <a:ext uri="{FF2B5EF4-FFF2-40B4-BE49-F238E27FC236}">
                <a16:creationId xmlns="" xmlns:a16="http://schemas.microsoft.com/office/drawing/2014/main" id="{6BAE1794-75A4-4944-A5CB-2CB77B4FF7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49D46D-58BA-405B-96D7-25C9F04BD21D}" type="slidenum">
              <a:rPr lang="en-US" altLang="nl-NL"/>
              <a:pPr/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visitestonia.com/docs/3621798_aktiivse-puhkuse-riskihalduse-juhend-2007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vir.ee/et/eesmargid-tegevused/looduskaitse/oigusaktid-ja-kaitse-eeskirjad" TargetMode="External"/><Relationship Id="rId2" Type="http://schemas.openxmlformats.org/officeDocument/2006/relationships/hyperlink" Target="https://www.riigiteataja.ee/akt/LK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oodusegakoos.ee/kuidas-looduses-kaituda/igauheoigu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872BE549-DCCF-43C8-97EB-BA2B585ACD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Ekskursiooni ettevalmistamine</a:t>
            </a:r>
            <a:endParaRPr lang="en-US" altLang="nl-NL" b="1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88C67646-6F91-463B-9F04-C7247A7440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068638"/>
            <a:ext cx="7815262" cy="3024187"/>
          </a:xfrm>
        </p:spPr>
        <p:txBody>
          <a:bodyPr/>
          <a:lstStyle/>
          <a:p>
            <a:pPr eaLnBrk="1" hangingPunct="1"/>
            <a:r>
              <a:rPr lang="et-EE" altLang="nl-NL" sz="3600" dirty="0"/>
              <a:t>M</a:t>
            </a:r>
            <a:r>
              <a:rPr lang="et-EE" altLang="nl-NL" sz="3600" dirty="0" smtClean="0"/>
              <a:t>arsruudi </a:t>
            </a:r>
            <a:r>
              <a:rPr lang="et-EE" altLang="nl-NL" sz="3600" dirty="0"/>
              <a:t>koostamine</a:t>
            </a:r>
          </a:p>
          <a:p>
            <a:pPr eaLnBrk="1" hangingPunct="1"/>
            <a:endParaRPr lang="et-EE" altLang="nl-NL" dirty="0"/>
          </a:p>
          <a:p>
            <a:pPr eaLnBrk="1" hangingPunct="1"/>
            <a:r>
              <a:rPr lang="et-EE" altLang="nl-NL" dirty="0"/>
              <a:t>Kaire Reiljan</a:t>
            </a:r>
          </a:p>
          <a:p>
            <a:pPr eaLnBrk="1" hangingPunct="1"/>
            <a:r>
              <a:rPr lang="et-EE" altLang="nl-NL" sz="1600" dirty="0"/>
              <a:t>Kaire.reiljan@hkhk.edu.ee</a:t>
            </a:r>
          </a:p>
          <a:p>
            <a:pPr eaLnBrk="1" hangingPunct="1"/>
            <a:r>
              <a:rPr lang="et-EE" altLang="nl-NL" sz="1600" dirty="0"/>
              <a:t>52 88 047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AFAE7B3A-0E92-4EE5-846C-62F7D1063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7B63363D-B320-4705-9B25-737A9BB72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dirty="0" smtClean="0"/>
              <a:t>Valikut tehes jälgi, </a:t>
            </a:r>
            <a:r>
              <a:rPr lang="et-EE" altLang="nl-NL" dirty="0"/>
              <a:t>et </a:t>
            </a:r>
            <a:r>
              <a:rPr lang="et-EE" altLang="nl-NL" dirty="0" smtClean="0"/>
              <a:t>see, mida näidata tahan:</a:t>
            </a:r>
            <a:endParaRPr lang="et-EE" altLang="nl-NL" dirty="0"/>
          </a:p>
          <a:p>
            <a:pPr lvl="1" eaLnBrk="1" hangingPunct="1"/>
            <a:r>
              <a:rPr lang="et-EE" altLang="nl-NL" dirty="0" smtClean="0"/>
              <a:t>kõike oleks </a:t>
            </a:r>
            <a:r>
              <a:rPr lang="et-EE" altLang="nl-NL" dirty="0"/>
              <a:t>parasjagu, </a:t>
            </a:r>
            <a:r>
              <a:rPr lang="et-EE" altLang="nl-NL" dirty="0" smtClean="0"/>
              <a:t>mahuks planeeritud </a:t>
            </a:r>
            <a:r>
              <a:rPr lang="et-EE" altLang="nl-NL" dirty="0"/>
              <a:t>aega</a:t>
            </a:r>
          </a:p>
          <a:p>
            <a:pPr lvl="1" eaLnBrk="1" hangingPunct="1"/>
            <a:r>
              <a:rPr lang="et-EE" altLang="nl-NL" dirty="0"/>
              <a:t>o</a:t>
            </a:r>
            <a:r>
              <a:rPr lang="et-EE" altLang="nl-NL" dirty="0" smtClean="0"/>
              <a:t>leksid </a:t>
            </a:r>
            <a:r>
              <a:rPr lang="et-EE" altLang="nl-NL" dirty="0"/>
              <a:t>sihtgrupile eakohased</a:t>
            </a:r>
          </a:p>
          <a:p>
            <a:pPr lvl="1" eaLnBrk="1" hangingPunct="1"/>
            <a:r>
              <a:rPr lang="et-EE" altLang="nl-NL" dirty="0" smtClean="0"/>
              <a:t>oleks </a:t>
            </a:r>
            <a:r>
              <a:rPr lang="et-EE" altLang="nl-NL" dirty="0"/>
              <a:t>vaheldust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t-EE" alt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727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943AE17A-38AA-4ACD-8687-9547B0DA7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1581CD14-F4DD-47EA-AE5B-C0281B99B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 smtClean="0"/>
          </a:p>
          <a:p>
            <a:pPr eaLnBrk="1" hangingPunct="1"/>
            <a:r>
              <a:rPr lang="et-EE" altLang="nl-NL" dirty="0" smtClean="0"/>
              <a:t>Mõtle </a:t>
            </a:r>
            <a:r>
              <a:rPr lang="et-EE" altLang="nl-NL" dirty="0"/>
              <a:t>läbi:</a:t>
            </a:r>
          </a:p>
          <a:p>
            <a:pPr lvl="1"/>
            <a:r>
              <a:rPr lang="et-EE" altLang="nl-NL" sz="2400" dirty="0"/>
              <a:t>m</a:t>
            </a:r>
            <a:r>
              <a:rPr lang="et-EE" altLang="nl-NL" sz="2400" dirty="0" smtClean="0"/>
              <a:t>illine on sobiv </a:t>
            </a:r>
            <a:r>
              <a:rPr lang="et-EE" altLang="nl-NL" sz="2400" dirty="0"/>
              <a:t>aastaaeg, nädalapäev või </a:t>
            </a:r>
            <a:r>
              <a:rPr lang="et-EE" altLang="nl-NL" sz="2400" dirty="0" smtClean="0"/>
              <a:t>kellaaeg</a:t>
            </a:r>
            <a:endParaRPr lang="en-US" altLang="nl-NL" sz="2400" dirty="0"/>
          </a:p>
          <a:p>
            <a:pPr lvl="1"/>
            <a:r>
              <a:rPr lang="et-EE" altLang="nl-NL" sz="2400" dirty="0"/>
              <a:t>kas </a:t>
            </a:r>
            <a:r>
              <a:rPr lang="et-EE" altLang="nl-NL" sz="2400" dirty="0" smtClean="0"/>
              <a:t>ekskursiooni läbiviimiseks on </a:t>
            </a:r>
            <a:r>
              <a:rPr lang="et-EE" altLang="nl-NL" sz="2400" dirty="0"/>
              <a:t>vaja </a:t>
            </a:r>
            <a:r>
              <a:rPr lang="et-EE" altLang="nl-NL" sz="2400" dirty="0" smtClean="0"/>
              <a:t>kontakteeruda mõne </a:t>
            </a:r>
            <a:r>
              <a:rPr lang="et-EE" altLang="nl-NL" sz="2400" dirty="0"/>
              <a:t>inimestega</a:t>
            </a:r>
          </a:p>
          <a:p>
            <a:pPr lvl="1"/>
            <a:r>
              <a:rPr lang="et-EE" altLang="nl-NL" sz="2400" dirty="0"/>
              <a:t>kuidas tagada reisijate ohutus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943AE17A-38AA-4ACD-8687-9547B0DA7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1581CD14-F4DD-47EA-AE5B-C0281B99B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 smtClean="0"/>
          </a:p>
          <a:p>
            <a:pPr eaLnBrk="1" hangingPunct="1"/>
            <a:r>
              <a:rPr lang="et-EE" altLang="nl-NL" dirty="0" smtClean="0"/>
              <a:t>Koosta ajakava arvestades, et:</a:t>
            </a:r>
          </a:p>
          <a:p>
            <a:pPr lvl="1"/>
            <a:r>
              <a:rPr lang="et-EE" altLang="nl-NL" sz="2400" dirty="0" smtClean="0"/>
              <a:t>keskmine </a:t>
            </a:r>
            <a:r>
              <a:rPr lang="et-EE" altLang="nl-NL" sz="2400" dirty="0"/>
              <a:t>liikumiskiirus inimesel 3-5 </a:t>
            </a:r>
            <a:r>
              <a:rPr lang="et-EE" altLang="nl-NL" sz="2400" dirty="0" smtClean="0"/>
              <a:t>km/h (hea </a:t>
            </a:r>
            <a:r>
              <a:rPr lang="et-EE" altLang="nl-NL" sz="2400" dirty="0"/>
              <a:t>ettevalmistusega inimene 5 </a:t>
            </a:r>
            <a:r>
              <a:rPr lang="et-EE" altLang="nl-NL" sz="2400" dirty="0" smtClean="0"/>
              <a:t>km/h, lapsed-seeniorid </a:t>
            </a:r>
            <a:r>
              <a:rPr lang="et-EE" altLang="nl-NL" sz="2400" dirty="0"/>
              <a:t>3-4 </a:t>
            </a:r>
            <a:r>
              <a:rPr lang="et-EE" altLang="nl-NL" sz="2400" dirty="0" smtClean="0"/>
              <a:t>km/h)</a:t>
            </a:r>
          </a:p>
          <a:p>
            <a:pPr lvl="1"/>
            <a:r>
              <a:rPr lang="et-EE" altLang="nl-NL" sz="2400" dirty="0" smtClean="0"/>
              <a:t>Inimese liikumiskiirus sõltub maastikust ja grupi liikumine grupi suurusest</a:t>
            </a:r>
          </a:p>
          <a:p>
            <a:pPr lvl="1"/>
            <a:r>
              <a:rPr lang="et-EE" altLang="nl-NL" dirty="0" smtClean="0"/>
              <a:t>Keskmine </a:t>
            </a:r>
            <a:r>
              <a:rPr lang="et-EE" altLang="nl-NL" dirty="0"/>
              <a:t>liikumiskiirus bussiga 70 km/h</a:t>
            </a:r>
          </a:p>
          <a:p>
            <a:pPr eaLnBrk="1" hangingPunct="1"/>
            <a:endParaRPr lang="en-US" altLang="nl-NL" sz="2400" dirty="0"/>
          </a:p>
        </p:txBody>
      </p:sp>
    </p:spTree>
    <p:extLst>
      <p:ext uri="{BB962C8B-B14F-4D97-AF65-F5344CB8AC3E}">
        <p14:creationId xmlns:p14="http://schemas.microsoft.com/office/powerpoint/2010/main" val="2597295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AB4B8C3-5614-4E0E-AD88-55EE632DC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 dirty="0"/>
              <a:t>Marsruudi </a:t>
            </a:r>
            <a:r>
              <a:rPr lang="et-EE" altLang="nl-NL" b="1" dirty="0" smtClean="0"/>
              <a:t>koostamine</a:t>
            </a:r>
            <a:endParaRPr lang="en-US" altLang="nl-NL" b="1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6F16B562-0D54-4CC8-ABFA-A6BEEA9C9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nl-NL" sz="2800" dirty="0" smtClean="0"/>
          </a:p>
          <a:p>
            <a:r>
              <a:rPr lang="et-EE" altLang="nl-NL" sz="2800" dirty="0" smtClean="0"/>
              <a:t>Mõtle kus:</a:t>
            </a:r>
          </a:p>
          <a:p>
            <a:pPr lvl="1"/>
            <a:r>
              <a:rPr lang="et-EE" altLang="nl-NL" sz="2400" dirty="0"/>
              <a:t>teha puhke- ja söögi </a:t>
            </a:r>
            <a:r>
              <a:rPr lang="et-EE" altLang="nl-NL" sz="2400" dirty="0" smtClean="0"/>
              <a:t>peatused (kas söömine pikniku vormis või mõnes söögikohas)</a:t>
            </a:r>
            <a:endParaRPr lang="et-EE" altLang="nl-NL" sz="2400" dirty="0"/>
          </a:p>
          <a:p>
            <a:pPr lvl="1"/>
            <a:r>
              <a:rPr lang="et-EE" altLang="nl-NL" sz="2500" dirty="0"/>
              <a:t>asuvad </a:t>
            </a:r>
            <a:r>
              <a:rPr lang="et-EE" altLang="nl-NL" sz="2500" dirty="0" smtClean="0"/>
              <a:t>käimlad</a:t>
            </a:r>
            <a:r>
              <a:rPr lang="et-EE" altLang="nl-NL" sz="2800" dirty="0" smtClean="0"/>
              <a:t> </a:t>
            </a:r>
          </a:p>
          <a:p>
            <a:pPr eaLnBrk="1" hangingPunct="1"/>
            <a:r>
              <a:rPr lang="et-EE" altLang="nl-NL" sz="2800" dirty="0" smtClean="0"/>
              <a:t>Planeeri aeg pildistamiseks</a:t>
            </a:r>
          </a:p>
          <a:p>
            <a:pPr eaLnBrk="1" hangingPunct="1"/>
            <a:r>
              <a:rPr lang="et-EE" altLang="nl-NL" sz="2800" dirty="0" smtClean="0"/>
              <a:t>Koosta ajakava (kellaaegadega)</a:t>
            </a:r>
          </a:p>
          <a:p>
            <a:pPr eaLnBrk="1" hangingPunct="1"/>
            <a:r>
              <a:rPr lang="et-EE" altLang="nl-NL" sz="2800" b="1" dirty="0"/>
              <a:t>Aega planeeri varuga!</a:t>
            </a:r>
          </a:p>
          <a:p>
            <a:pPr marL="0" indent="0" eaLnBrk="1" hangingPunct="1">
              <a:buNone/>
            </a:pPr>
            <a:endParaRPr lang="et-EE" altLang="nl-NL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DAB4B8C3-5614-4E0E-AD88-55EE632DC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 dirty="0"/>
              <a:t>Marsruudi </a:t>
            </a:r>
            <a:r>
              <a:rPr lang="et-EE" altLang="nl-NL" b="1" dirty="0" smtClean="0"/>
              <a:t>koostamine</a:t>
            </a:r>
            <a:endParaRPr lang="en-US" altLang="nl-NL" b="1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6F16B562-0D54-4CC8-ABFA-A6BEEA9C9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altLang="nl-NL" sz="2800" dirty="0" smtClean="0"/>
          </a:p>
          <a:p>
            <a:r>
              <a:rPr lang="et-EE" altLang="nl-NL" sz="2800" dirty="0" smtClean="0"/>
              <a:t>Marsruut tuleb ise läbi käia-sõita, et veenduda, kas see on ka päriselt läbi viidav</a:t>
            </a:r>
            <a:endParaRPr lang="et-EE" altLang="nl-NL" sz="2800" b="1" dirty="0"/>
          </a:p>
          <a:p>
            <a:pPr marL="0" indent="0" eaLnBrk="1" hangingPunct="1">
              <a:buNone/>
            </a:pPr>
            <a:endParaRPr lang="et-EE" altLang="nl-NL" sz="2800" dirty="0"/>
          </a:p>
        </p:txBody>
      </p:sp>
    </p:spTree>
    <p:extLst>
      <p:ext uri="{BB962C8B-B14F-4D97-AF65-F5344CB8AC3E}">
        <p14:creationId xmlns:p14="http://schemas.microsoft.com/office/powerpoint/2010/main" val="907356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1F47316A-4A60-493A-A38E-27E58AD09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Varuprogramm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F956B249-1818-4FC5-8DEA-0E61C44B8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sz="2800" dirty="0"/>
              <a:t>Mõtle ka varuprogrammile:</a:t>
            </a:r>
            <a:endParaRPr lang="en-US" altLang="nl-NL" sz="2400" dirty="0"/>
          </a:p>
          <a:p>
            <a:pPr lvl="1"/>
            <a:r>
              <a:rPr lang="et-EE" altLang="nl-NL" sz="2400" dirty="0" smtClean="0"/>
              <a:t>Ilmastik on ebasobiv (sajab vihma)</a:t>
            </a:r>
            <a:endParaRPr lang="en-US" altLang="nl-NL" sz="2400" dirty="0"/>
          </a:p>
          <a:p>
            <a:pPr lvl="1"/>
            <a:r>
              <a:rPr lang="et-EE" altLang="nl-NL" sz="2400" dirty="0"/>
              <a:t>Kui grupp hilineb ja ekskursiooniks jääb planeeritust vähem </a:t>
            </a:r>
            <a:r>
              <a:rPr lang="et-EE" altLang="nl-NL" sz="2400" dirty="0" smtClean="0"/>
              <a:t>aega</a:t>
            </a:r>
          </a:p>
          <a:p>
            <a:pPr lvl="1"/>
            <a:r>
              <a:rPr lang="et-EE" altLang="nl-NL" sz="2400" dirty="0" smtClean="0"/>
              <a:t>Grupp liigub eeldatust aeglasemalt</a:t>
            </a:r>
            <a:endParaRPr lang="et-EE" altLang="nl-NL" sz="2400" dirty="0"/>
          </a:p>
          <a:p>
            <a:pPr lvl="1"/>
            <a:r>
              <a:rPr lang="et-EE" altLang="nl-NL" sz="2400" dirty="0"/>
              <a:t>Kui ilmnevad grupi erisoovid, mis plaanid segi löövad (pood, kohvipaus jms</a:t>
            </a:r>
            <a:r>
              <a:rPr lang="et-EE" altLang="nl-NL" sz="2400" dirty="0" smtClean="0"/>
              <a:t>)</a:t>
            </a:r>
          </a:p>
          <a:p>
            <a:r>
              <a:rPr lang="et-EE" altLang="nl-NL" sz="2400" dirty="0" smtClean="0"/>
              <a:t>Mida </a:t>
            </a:r>
            <a:r>
              <a:rPr lang="et-EE" altLang="nl-NL" sz="2400" dirty="0"/>
              <a:t>sellisel juhul välja jätta, et tervikkogemus ei kanataks</a:t>
            </a:r>
            <a:endParaRPr lang="en-US" altLang="nl-N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1F47316A-4A60-493A-A38E-27E58AD09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 dirty="0" smtClean="0"/>
              <a:t>Riskide hindamine</a:t>
            </a:r>
            <a:endParaRPr lang="et-EE" altLang="nl-NL" b="1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F956B249-1818-4FC5-8DEA-0E61C44B8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sz="2800" dirty="0"/>
              <a:t>Mõtle </a:t>
            </a:r>
            <a:r>
              <a:rPr lang="et-EE" altLang="nl-NL" sz="2800" dirty="0" smtClean="0"/>
              <a:t>läbi võimalikud ohud, nende ennetamine ja käitumine ohu korral:</a:t>
            </a:r>
          </a:p>
          <a:p>
            <a:pPr lvl="1" eaLnBrk="1" hangingPunct="1"/>
            <a:r>
              <a:rPr lang="et-EE" altLang="nl-NL" sz="2400" dirty="0" smtClean="0"/>
              <a:t>Keegi haigestub või vigastab end</a:t>
            </a:r>
          </a:p>
          <a:p>
            <a:pPr lvl="1" eaLnBrk="1" hangingPunct="1"/>
            <a:r>
              <a:rPr lang="et-EE" altLang="nl-NL" sz="2400" dirty="0" smtClean="0"/>
              <a:t>Inimene on oma võimeid ülehinnanud</a:t>
            </a:r>
          </a:p>
          <a:p>
            <a:pPr lvl="1" eaLnBrk="1" hangingPunct="1"/>
            <a:r>
              <a:rPr lang="et-EE" altLang="nl-NL" sz="2400" dirty="0" smtClean="0"/>
              <a:t>Keegi grupist kaob ära</a:t>
            </a:r>
          </a:p>
          <a:p>
            <a:pPr lvl="1" eaLnBrk="1" hangingPunct="1"/>
            <a:r>
              <a:rPr lang="et-EE" altLang="nl-NL" sz="2400" dirty="0" smtClean="0"/>
              <a:t>Grupi liikmed tulevad ebasobiva riietusega</a:t>
            </a:r>
          </a:p>
          <a:p>
            <a:pPr lvl="1" eaLnBrk="1" hangingPunct="1"/>
            <a:r>
              <a:rPr lang="et-EE" altLang="nl-NL" sz="2400" dirty="0" smtClean="0"/>
              <a:t>Varustus ütleb üles</a:t>
            </a:r>
          </a:p>
          <a:p>
            <a:pPr lvl="1" eaLnBrk="1" hangingPunct="1"/>
            <a:endParaRPr lang="et-EE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689802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1F47316A-4A60-493A-A38E-27E58AD09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 dirty="0" smtClean="0"/>
              <a:t>Riskide hindamine</a:t>
            </a:r>
            <a:endParaRPr lang="et-EE" altLang="nl-NL" b="1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F956B249-1818-4FC5-8DEA-0E61C44B8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sz="2800" dirty="0"/>
              <a:t>Mõtle </a:t>
            </a:r>
            <a:r>
              <a:rPr lang="et-EE" altLang="nl-NL" sz="2800" dirty="0" smtClean="0"/>
              <a:t>läbi võimalikud ohud, nende ennetamine ja käitumine ohu korral:</a:t>
            </a:r>
          </a:p>
          <a:p>
            <a:pPr lvl="1" eaLnBrk="1" hangingPunct="1"/>
            <a:r>
              <a:rPr lang="et-EE" altLang="nl-NL" sz="2400" dirty="0" smtClean="0"/>
              <a:t>Ilmastik (palavus, külm, vihm)</a:t>
            </a:r>
          </a:p>
          <a:p>
            <a:pPr lvl="1" eaLnBrk="1" hangingPunct="1"/>
            <a:r>
              <a:rPr lang="et-EE" altLang="nl-NL" sz="2400" dirty="0"/>
              <a:t>Maastik on ohtlik (järsud kallakud, libe, soine, ebatasane</a:t>
            </a:r>
            <a:r>
              <a:rPr lang="et-EE" altLang="nl-NL" sz="2400" dirty="0" smtClean="0"/>
              <a:t>)</a:t>
            </a:r>
          </a:p>
          <a:p>
            <a:pPr lvl="1" eaLnBrk="1" hangingPunct="1"/>
            <a:r>
              <a:rPr lang="et-EE" altLang="nl-NL" sz="2400" dirty="0" smtClean="0"/>
              <a:t>Maastik on muutunud läbimatuks</a:t>
            </a:r>
          </a:p>
          <a:p>
            <a:pPr lvl="1" eaLnBrk="1" hangingPunct="1"/>
            <a:endParaRPr lang="et-EE" altLang="nl-NL" sz="2400" dirty="0"/>
          </a:p>
          <a:p>
            <a:pPr marL="471487" lvl="1" indent="0" eaLnBrk="1" hangingPunct="1">
              <a:buNone/>
            </a:pPr>
            <a:r>
              <a:rPr lang="et-EE" altLang="nl-NL" sz="2400" dirty="0">
                <a:hlinkClick r:id="rId2"/>
              </a:rPr>
              <a:t>https://</a:t>
            </a:r>
            <a:r>
              <a:rPr lang="et-EE" altLang="nl-NL" sz="2400" dirty="0" smtClean="0">
                <a:hlinkClick r:id="rId2"/>
              </a:rPr>
              <a:t>static.visitestonia.com/docs/3621798_aktiivse-puhkuse-riskihalduse-juhend-2007.pdf</a:t>
            </a:r>
            <a:r>
              <a:rPr lang="et-EE" altLang="nl-NL" sz="2400" dirty="0" smtClean="0"/>
              <a:t> </a:t>
            </a:r>
            <a:endParaRPr lang="et-EE" altLang="nl-NL" sz="2400" dirty="0"/>
          </a:p>
          <a:p>
            <a:pPr marL="471487" lvl="1" indent="0" eaLnBrk="1" hangingPunct="1">
              <a:buNone/>
            </a:pPr>
            <a:endParaRPr lang="et-EE" altLang="nl-NL" sz="2400" dirty="0" smtClean="0"/>
          </a:p>
          <a:p>
            <a:pPr lvl="1" eaLnBrk="1" hangingPunct="1"/>
            <a:endParaRPr lang="et-EE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766671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260BC611-8632-45D4-83BA-BF32DCB10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 dirty="0" smtClean="0"/>
              <a:t>Ekskursiooni ettevalmistamine</a:t>
            </a:r>
            <a:endParaRPr lang="et-EE" altLang="nl-NL" sz="3400" b="1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B20DF994-4475-4B9E-A4C9-B6EEEAFBC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/>
          </a:p>
          <a:p>
            <a:pPr eaLnBrk="1" hangingPunct="1"/>
            <a:r>
              <a:rPr lang="et-EE" dirty="0" smtClean="0"/>
              <a:t>Kui kasutad kellegi teise teenuseid (söök, transport, mõne koha külastus), siis sõlmi kokkulepped.</a:t>
            </a:r>
          </a:p>
          <a:p>
            <a:pPr eaLnBrk="1" hangingPunct="1"/>
            <a:r>
              <a:rPr lang="fi-FI" dirty="0"/>
              <a:t>Koosta </a:t>
            </a:r>
            <a:r>
              <a:rPr lang="fi-FI" dirty="0" err="1" smtClean="0"/>
              <a:t>nimekiri</a:t>
            </a:r>
            <a:r>
              <a:rPr lang="et-EE" dirty="0" smtClean="0"/>
              <a:t> asjadest</a:t>
            </a:r>
            <a:r>
              <a:rPr lang="fi-FI" dirty="0" smtClean="0"/>
              <a:t>, </a:t>
            </a:r>
            <a:r>
              <a:rPr lang="fi-FI" dirty="0" err="1"/>
              <a:t>mida</a:t>
            </a:r>
            <a:r>
              <a:rPr lang="fi-FI" dirty="0"/>
              <a:t> on vaja </a:t>
            </a:r>
            <a:r>
              <a:rPr lang="fi-FI" dirty="0" err="1"/>
              <a:t>retkele</a:t>
            </a:r>
            <a:r>
              <a:rPr lang="fi-FI" dirty="0"/>
              <a:t> </a:t>
            </a:r>
            <a:r>
              <a:rPr lang="fi-FI" dirty="0" err="1"/>
              <a:t>kaasa</a:t>
            </a:r>
            <a:r>
              <a:rPr lang="fi-FI" dirty="0"/>
              <a:t> </a:t>
            </a:r>
            <a:r>
              <a:rPr lang="fi-FI" dirty="0" err="1"/>
              <a:t>võtta</a:t>
            </a:r>
            <a:r>
              <a:rPr lang="et-EE" dirty="0"/>
              <a:t> (binoklid, abimaterjalid, vihmakeebid jms)</a:t>
            </a:r>
            <a:endParaRPr lang="et-EE" altLang="nl-NL" dirty="0"/>
          </a:p>
          <a:p>
            <a:pPr eaLnBrk="1" hangingPunct="1"/>
            <a:endParaRPr lang="et-EE" altLang="nl-NL" dirty="0" smtClean="0"/>
          </a:p>
          <a:p>
            <a:pPr lvl="1" eaLnBrk="1" hangingPunct="1"/>
            <a:endParaRPr lang="et-EE" altLang="nl-NL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t-EE" alt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0642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260BC611-8632-45D4-83BA-BF32DCB10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 dirty="0" smtClean="0"/>
              <a:t>Enne konkreetset ekskursiooni</a:t>
            </a:r>
            <a:endParaRPr lang="et-EE" altLang="nl-NL" sz="3400" b="1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B20DF994-4475-4B9E-A4C9-B6EEEAFBC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dirty="0" smtClean="0"/>
              <a:t>Kogu võimalikult palju teavet oma sihtgrupi kohta</a:t>
            </a:r>
          </a:p>
          <a:p>
            <a:pPr lvl="1" eaLnBrk="1" hangingPunct="1"/>
            <a:r>
              <a:rPr lang="et-EE" altLang="nl-NL" dirty="0"/>
              <a:t>Vanus</a:t>
            </a:r>
          </a:p>
          <a:p>
            <a:pPr lvl="1" eaLnBrk="1" hangingPunct="1"/>
            <a:r>
              <a:rPr lang="et-EE" altLang="nl-NL" dirty="0"/>
              <a:t>Füüsiline võimekus</a:t>
            </a:r>
          </a:p>
          <a:p>
            <a:pPr lvl="1" eaLnBrk="1" hangingPunct="1"/>
            <a:r>
              <a:rPr lang="et-EE" altLang="nl-NL" dirty="0"/>
              <a:t>Huvid</a:t>
            </a:r>
          </a:p>
          <a:p>
            <a:pPr lvl="1" eaLnBrk="1" hangingPunct="1"/>
            <a:r>
              <a:rPr lang="et-EE" altLang="nl-NL" dirty="0" smtClean="0"/>
              <a:t>Mis neil sel päeval </a:t>
            </a:r>
            <a:r>
              <a:rPr lang="et-EE" altLang="nl-NL" smtClean="0"/>
              <a:t>veel kavas on</a:t>
            </a:r>
            <a:endParaRPr lang="et-EE" altLang="nl-NL" dirty="0" smtClean="0"/>
          </a:p>
          <a:p>
            <a:pPr eaLnBrk="1" hangingPunct="1"/>
            <a:r>
              <a:rPr lang="et-EE" altLang="nl-NL" dirty="0" smtClean="0"/>
              <a:t>Kohanda marsruut vastavalt sihtgrupile</a:t>
            </a:r>
          </a:p>
          <a:p>
            <a:pPr lvl="1" eaLnBrk="1" hangingPunct="1"/>
            <a:endParaRPr lang="et-EE" altLang="nl-NL" dirty="0"/>
          </a:p>
        </p:txBody>
      </p:sp>
    </p:spTree>
    <p:extLst>
      <p:ext uri="{BB962C8B-B14F-4D97-AF65-F5344CB8AC3E}">
        <p14:creationId xmlns:p14="http://schemas.microsoft.com/office/powerpoint/2010/main" val="123830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7B0DAFD2-138F-4BB0-84D4-A45838E6B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Marsruudi koostamine </a:t>
            </a:r>
            <a:r>
              <a:rPr lang="et-EE" altLang="nl-NL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14831E15-4DE2-47AF-BF6A-B44FAA954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/>
          </a:p>
          <a:p>
            <a:pPr eaLnBrk="1" hangingPunct="1"/>
            <a:r>
              <a:rPr lang="et-EE" altLang="nl-NL" dirty="0" smtClean="0"/>
              <a:t>Kõik algab planeerimisest:</a:t>
            </a:r>
            <a:endParaRPr lang="et-EE" altLang="nl-NL" dirty="0"/>
          </a:p>
          <a:p>
            <a:pPr lvl="1" eaLnBrk="1" hangingPunct="1"/>
            <a:r>
              <a:rPr lang="et-EE" dirty="0"/>
              <a:t>Vali teema, mis pakub </a:t>
            </a:r>
            <a:r>
              <a:rPr lang="et-EE" dirty="0" smtClean="0"/>
              <a:t>sulle </a:t>
            </a:r>
            <a:r>
              <a:rPr lang="et-EE" dirty="0"/>
              <a:t>huvi ja mida </a:t>
            </a:r>
            <a:r>
              <a:rPr lang="et-EE" dirty="0" smtClean="0"/>
              <a:t>valdad  </a:t>
            </a:r>
          </a:p>
          <a:p>
            <a:pPr lvl="1" eaLnBrk="1" hangingPunct="1"/>
            <a:r>
              <a:rPr lang="et-EE" dirty="0" smtClean="0"/>
              <a:t>Leia </a:t>
            </a:r>
            <a:r>
              <a:rPr lang="et-EE" dirty="0"/>
              <a:t>sobiv ala/piirkond</a:t>
            </a:r>
            <a:endParaRPr lang="et-EE" altLang="nl-NL" dirty="0"/>
          </a:p>
        </p:txBody>
      </p:sp>
    </p:spTree>
    <p:extLst>
      <p:ext uri="{BB962C8B-B14F-4D97-AF65-F5344CB8AC3E}">
        <p14:creationId xmlns:p14="http://schemas.microsoft.com/office/powerpoint/2010/main" val="32916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34EC52EE-863A-456C-A356-28E2E514B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Eriprogrammid</a:t>
            </a:r>
            <a:endParaRPr lang="en-US" altLang="nl-NL" b="1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7535AD4D-721F-4703-A296-65FE0FF33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dirty="0"/>
              <a:t>Eakad</a:t>
            </a:r>
          </a:p>
          <a:p>
            <a:pPr lvl="1" eaLnBrk="1" hangingPunct="1"/>
            <a:r>
              <a:rPr lang="et-EE" altLang="nl-NL" dirty="0" smtClean="0"/>
              <a:t>Väiksem liikumiskiirus</a:t>
            </a:r>
            <a:endParaRPr lang="et-EE" altLang="nl-NL" dirty="0"/>
          </a:p>
          <a:p>
            <a:pPr lvl="1" eaLnBrk="1" hangingPunct="1"/>
            <a:r>
              <a:rPr lang="et-EE" altLang="nl-NL" dirty="0" smtClean="0"/>
              <a:t>Aeglasem arusaamine, mis tähendab aeglasemat rääkimist</a:t>
            </a:r>
            <a:endParaRPr lang="et-EE" altLang="nl-NL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t-EE" altLang="nl-NL" dirty="0"/>
          </a:p>
          <a:p>
            <a:pPr marL="0" indent="0" eaLnBrk="1" hangingPunct="1">
              <a:buNone/>
            </a:pPr>
            <a:endParaRPr lang="et-EE" altLang="nl-NL" dirty="0"/>
          </a:p>
        </p:txBody>
      </p:sp>
    </p:spTree>
    <p:extLst>
      <p:ext uri="{BB962C8B-B14F-4D97-AF65-F5344CB8AC3E}">
        <p14:creationId xmlns:p14="http://schemas.microsoft.com/office/powerpoint/2010/main" val="567925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34EC52EE-863A-456C-A356-28E2E514B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Eriprogrammid</a:t>
            </a:r>
            <a:endParaRPr lang="en-US" altLang="nl-NL" b="1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7535AD4D-721F-4703-A296-65FE0FF33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dirty="0" smtClean="0"/>
              <a:t>Väikesed lapsed</a:t>
            </a:r>
          </a:p>
          <a:p>
            <a:pPr lvl="1" eaLnBrk="1" hangingPunct="1"/>
            <a:r>
              <a:rPr lang="et-EE" altLang="nl-NL" dirty="0"/>
              <a:t>väiksema tähelepanuvõime</a:t>
            </a:r>
          </a:p>
          <a:p>
            <a:pPr lvl="1" eaLnBrk="1" hangingPunct="1"/>
            <a:r>
              <a:rPr lang="et-EE" altLang="nl-NL" dirty="0"/>
              <a:t>väsivad kiiremini</a:t>
            </a:r>
          </a:p>
          <a:p>
            <a:pPr lvl="1" eaLnBrk="1" hangingPunct="1"/>
            <a:r>
              <a:rPr lang="et-EE" altLang="nl-NL" dirty="0" smtClean="0"/>
              <a:t>püsimatud</a:t>
            </a:r>
          </a:p>
          <a:p>
            <a:pPr eaLnBrk="1" hangingPunct="1"/>
            <a:r>
              <a:rPr lang="et-EE" altLang="nl-NL" dirty="0" smtClean="0"/>
              <a:t>Suuremad lapsed</a:t>
            </a:r>
          </a:p>
          <a:p>
            <a:pPr lvl="1" eaLnBrk="1" hangingPunct="1"/>
            <a:r>
              <a:rPr lang="et-EE" dirty="0"/>
              <a:t>e</a:t>
            </a:r>
            <a:r>
              <a:rPr lang="et-EE" dirty="0" smtClean="0"/>
              <a:t>i ole orienteeritud </a:t>
            </a:r>
            <a:r>
              <a:rPr lang="et-EE" dirty="0"/>
              <a:t>kuulamisele</a:t>
            </a:r>
          </a:p>
          <a:p>
            <a:pPr lvl="1" eaLnBrk="1" hangingPunct="1"/>
            <a:r>
              <a:rPr lang="et-EE" dirty="0" smtClean="0"/>
              <a:t>vajavad </a:t>
            </a:r>
            <a:r>
              <a:rPr lang="et-EE" dirty="0"/>
              <a:t>aktiivset tegevust, </a:t>
            </a:r>
            <a:r>
              <a:rPr lang="et-EE" dirty="0" smtClean="0"/>
              <a:t>liikumist, üllatust</a:t>
            </a:r>
            <a:endParaRPr lang="et-EE" dirty="0"/>
          </a:p>
          <a:p>
            <a:pPr lvl="1" eaLnBrk="1" hangingPunct="1"/>
            <a:r>
              <a:rPr lang="et-EE" dirty="0"/>
              <a:t>k</a:t>
            </a:r>
            <a:r>
              <a:rPr lang="et-EE" dirty="0" smtClean="0"/>
              <a:t>riitilised, ei </a:t>
            </a:r>
            <a:r>
              <a:rPr lang="et-EE" dirty="0"/>
              <a:t>usalda välist </a:t>
            </a:r>
            <a:r>
              <a:rPr lang="et-EE" dirty="0" smtClean="0"/>
              <a:t>autoriteeti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52304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9FE4A5B7-7877-48C7-A74A-F218AA608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Erivajadustega reisijad</a:t>
            </a:r>
            <a:endParaRPr lang="en-US" altLang="nl-NL" b="1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13BD1D43-E850-41DF-A839-D34B1C36A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nl-NL" dirty="0"/>
              <a:t>Puudega inimene ootab, nagu teisedki kliendid, et teda koheldaks loomulikult ja sõbralikult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t-EE" altLang="nl-NL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nl-NL" dirty="0"/>
              <a:t>Arvesta siiski:</a:t>
            </a:r>
          </a:p>
          <a:p>
            <a:pPr eaLnBrk="1" hangingPunct="1"/>
            <a:r>
              <a:rPr lang="et-EE" altLang="nl-NL" dirty="0" smtClean="0"/>
              <a:t>Füüsiliste takistustega</a:t>
            </a:r>
            <a:endParaRPr lang="et-EE" altLang="nl-NL" dirty="0"/>
          </a:p>
          <a:p>
            <a:pPr eaLnBrk="1" hangingPunct="1"/>
            <a:r>
              <a:rPr lang="et-EE" altLang="nl-NL" dirty="0"/>
              <a:t>Suhtlemistakistustega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t-EE" altLang="nl-NL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t-EE" altLang="nl-NL" b="1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976771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61FBC355-E3B3-4CB7-AF77-8216ED004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NB!</a:t>
            </a:r>
            <a:endParaRPr lang="en-US" altLang="nl-NL" sz="3400" b="1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2091F5DC-C83F-4077-950C-7F4C36073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/>
          </a:p>
          <a:p>
            <a:pPr eaLnBrk="1" hangingPunct="1"/>
            <a:r>
              <a:rPr lang="et-EE" altLang="nl-NL" dirty="0"/>
              <a:t>Võta tellijalt kontaktid: meiliaadress, </a:t>
            </a:r>
            <a:r>
              <a:rPr lang="et-EE" altLang="nl-NL" dirty="0" smtClean="0"/>
              <a:t>telefoninumbrid</a:t>
            </a:r>
            <a:endParaRPr lang="et-EE" altLang="nl-NL" dirty="0"/>
          </a:p>
          <a:p>
            <a:pPr eaLnBrk="1" hangingPunct="1"/>
            <a:r>
              <a:rPr lang="et-EE" altLang="nl-NL" dirty="0"/>
              <a:t>Lepi eelnevalt kokku </a:t>
            </a:r>
            <a:r>
              <a:rPr lang="et-EE" altLang="nl-NL" dirty="0" smtClean="0"/>
              <a:t>tasumine</a:t>
            </a:r>
          </a:p>
          <a:p>
            <a:pPr eaLnBrk="1" hangingPunct="1"/>
            <a:r>
              <a:rPr lang="et-EE" altLang="nl-NL" dirty="0"/>
              <a:t>Kõik kokkulepped, programmimuutused jms vormista kirjalikult!!!!!</a:t>
            </a:r>
          </a:p>
          <a:p>
            <a:pPr eaLnBrk="1" hangingPunct="1"/>
            <a:endParaRPr lang="et-EE" altLang="nl-NL" dirty="0"/>
          </a:p>
          <a:p>
            <a:pPr eaLnBrk="1" hangingPunct="1"/>
            <a:endParaRPr lang="et-EE" altLang="nl-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990ED7F-F766-4432-BADD-6B0407F28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/>
              <a:t>Enne ekskursiooni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C5ED010D-F186-4E21-9A46-C23B2318D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0100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n-US" b="1" dirty="0"/>
              <a:t>Kontrolli veel kord üle: </a:t>
            </a:r>
            <a:endParaRPr lang="et-EE" altLang="en-US" dirty="0"/>
          </a:p>
          <a:p>
            <a:pPr eaLnBrk="1" hangingPunct="1"/>
            <a:r>
              <a:rPr lang="et-EE" altLang="en-US" sz="2800" dirty="0"/>
              <a:t>kuupäev ja kellaaeg</a:t>
            </a:r>
          </a:p>
          <a:p>
            <a:pPr eaLnBrk="1" hangingPunct="1"/>
            <a:r>
              <a:rPr lang="et-EE" altLang="en-US" sz="2800" dirty="0"/>
              <a:t>kohtumiskoht</a:t>
            </a:r>
          </a:p>
          <a:p>
            <a:pPr eaLnBrk="1" hangingPunct="1"/>
            <a:r>
              <a:rPr lang="et-EE" altLang="en-US" sz="2800" dirty="0"/>
              <a:t>marsruut ja teeolud</a:t>
            </a:r>
          </a:p>
          <a:p>
            <a:pPr eaLnBrk="1" hangingPunct="1"/>
            <a:r>
              <a:rPr lang="et-EE" altLang="en-US" sz="2800" dirty="0" smtClean="0"/>
              <a:t>Üritused</a:t>
            </a:r>
            <a:r>
              <a:rPr lang="et-EE" altLang="en-US" sz="2800" dirty="0"/>
              <a:t>, mis võivad takistada sissepääsu </a:t>
            </a:r>
            <a:endParaRPr lang="et-EE" altLang="en-US" sz="2800" dirty="0" smtClean="0"/>
          </a:p>
          <a:p>
            <a:pPr eaLnBrk="1" hangingPunct="1"/>
            <a:r>
              <a:rPr lang="et-EE" altLang="en-US" sz="2800" dirty="0" smtClean="0"/>
              <a:t>Suhtle koostööpartneritega</a:t>
            </a:r>
            <a:endParaRPr lang="et-EE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3629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61FBC355-E3B3-4CB7-AF77-8216ED004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 dirty="0" smtClean="0"/>
              <a:t>Kodutöö</a:t>
            </a:r>
            <a:endParaRPr lang="en-US" altLang="nl-NL" sz="3400" b="1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2091F5DC-C83F-4077-950C-7F4C36073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752600"/>
            <a:ext cx="8100194" cy="4484712"/>
          </a:xfrm>
        </p:spPr>
        <p:txBody>
          <a:bodyPr/>
          <a:lstStyle/>
          <a:p>
            <a:pPr eaLnBrk="1" hangingPunct="1"/>
            <a:r>
              <a:rPr lang="et-EE" altLang="en-US" dirty="0" smtClean="0"/>
              <a:t>Koosta </a:t>
            </a:r>
            <a:r>
              <a:rPr lang="et-EE" altLang="en-US" dirty="0"/>
              <a:t>ühepäevane </a:t>
            </a:r>
            <a:r>
              <a:rPr lang="et-EE" altLang="en-US" dirty="0" smtClean="0"/>
              <a:t>ekskursioon (7-8 tundi) </a:t>
            </a:r>
            <a:r>
              <a:rPr lang="et-EE" altLang="en-US" dirty="0"/>
              <a:t>vabalt valitud sihtgrupile ja vabalt valitud </a:t>
            </a:r>
            <a:r>
              <a:rPr lang="et-EE" altLang="en-US" dirty="0" smtClean="0"/>
              <a:t>piirkonnas</a:t>
            </a:r>
          </a:p>
          <a:p>
            <a:pPr lvl="1" eaLnBrk="1" hangingPunct="1"/>
            <a:r>
              <a:rPr lang="et-EE" altLang="en-US" dirty="0" smtClean="0"/>
              <a:t>Kirjelda oma sihtgruppi</a:t>
            </a:r>
          </a:p>
          <a:p>
            <a:pPr lvl="1" eaLnBrk="1" hangingPunct="1"/>
            <a:r>
              <a:rPr lang="et-EE" altLang="en-US" dirty="0" smtClean="0"/>
              <a:t>Koosta kellaaegadega ajakava (arvesta sisse ka söögipaus) koos selgitusega, mida näidata ja rääkida tahad</a:t>
            </a:r>
          </a:p>
          <a:p>
            <a:pPr lvl="1" eaLnBrk="1" hangingPunct="1"/>
            <a:r>
              <a:rPr lang="et-EE" altLang="en-US" dirty="0" smtClean="0"/>
              <a:t>Too välja vähemalt 4 </a:t>
            </a:r>
            <a:r>
              <a:rPr lang="et-EE" dirty="0" smtClean="0"/>
              <a:t>ohtu, mis võib ette tulla, kuidas neid vältida ja kuidas nende korral tegutsed</a:t>
            </a:r>
            <a:endParaRPr lang="et-EE" altLang="en-US" dirty="0"/>
          </a:p>
          <a:p>
            <a:pPr eaLnBrk="1" hangingPunct="1"/>
            <a:endParaRPr lang="et-EE" altLang="nl-NL" dirty="0"/>
          </a:p>
          <a:p>
            <a:pPr eaLnBrk="1" hangingPunct="1"/>
            <a:endParaRPr lang="et-EE" altLang="nl-NL" dirty="0"/>
          </a:p>
        </p:txBody>
      </p:sp>
    </p:spTree>
    <p:extLst>
      <p:ext uri="{BB962C8B-B14F-4D97-AF65-F5344CB8AC3E}">
        <p14:creationId xmlns:p14="http://schemas.microsoft.com/office/powerpoint/2010/main" val="597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7B0DAFD2-138F-4BB0-84D4-A45838E6B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Marsruudi koostamine </a:t>
            </a:r>
            <a:r>
              <a:rPr lang="et-EE" altLang="nl-NL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14831E15-4DE2-47AF-BF6A-B44FAA954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/>
          </a:p>
          <a:p>
            <a:pPr eaLnBrk="1" hangingPunct="1"/>
            <a:r>
              <a:rPr lang="et-EE" altLang="nl-NL" dirty="0"/>
              <a:t>Marsruut võib olla:</a:t>
            </a:r>
          </a:p>
          <a:p>
            <a:pPr lvl="1" eaLnBrk="1" hangingPunct="1"/>
            <a:r>
              <a:rPr lang="et-EE" altLang="nl-NL" b="1" dirty="0"/>
              <a:t>Temaatiline</a:t>
            </a:r>
            <a:r>
              <a:rPr lang="et-EE" altLang="nl-NL" dirty="0"/>
              <a:t> – keskendutakse kindlale teemale </a:t>
            </a:r>
            <a:r>
              <a:rPr lang="et-EE" altLang="nl-NL" dirty="0" smtClean="0"/>
              <a:t>(linnuliigid, käpalised jms)</a:t>
            </a:r>
            <a:endParaRPr lang="et-EE" altLang="nl-NL" dirty="0"/>
          </a:p>
          <a:p>
            <a:pPr lvl="1" eaLnBrk="1" hangingPunct="1"/>
            <a:r>
              <a:rPr lang="et-EE" altLang="nl-NL" b="1" dirty="0"/>
              <a:t>Kompleksne</a:t>
            </a:r>
            <a:r>
              <a:rPr lang="et-EE" altLang="nl-NL" dirty="0"/>
              <a:t> – lähtutakse </a:t>
            </a:r>
            <a:r>
              <a:rPr lang="et-EE" altLang="nl-NL" dirty="0" smtClean="0"/>
              <a:t>piirkonnast (raba, mets, park jms)</a:t>
            </a:r>
            <a:endParaRPr lang="et-EE" altLang="nl-NL" dirty="0"/>
          </a:p>
          <a:p>
            <a:pPr lvl="1" eaLnBrk="1" hangingPunct="1"/>
            <a:r>
              <a:rPr lang="et-EE" altLang="nl-NL" dirty="0"/>
              <a:t>Sõltuv </a:t>
            </a:r>
            <a:r>
              <a:rPr lang="et-EE" altLang="nl-NL" b="1" dirty="0"/>
              <a:t>liikumisvahendist</a:t>
            </a:r>
            <a:r>
              <a:rPr lang="et-EE" altLang="nl-NL" dirty="0"/>
              <a:t> (jalgsi, </a:t>
            </a:r>
            <a:r>
              <a:rPr lang="et-EE" altLang="nl-NL" dirty="0" smtClean="0"/>
              <a:t>räätsadega, rattaga, mingi osa bussiga jne</a:t>
            </a:r>
            <a:r>
              <a:rPr lang="et-EE" altLang="nl-NL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F4FFBDA3-DD23-4856-81AE-390F9BACA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/>
              <a:t>Reisi programm</a:t>
            </a:r>
            <a:endParaRPr lang="en-US" altLang="nl-NL" b="1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EE6D021E-BDA3-4647-A116-7127064C2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nl-NL" sz="2800" dirty="0" smtClean="0"/>
              <a:t>Programmil </a:t>
            </a:r>
            <a:r>
              <a:rPr lang="et-EE" altLang="nl-NL" sz="2800" dirty="0"/>
              <a:t>võiks olla oma läbiv idee, kõrghetk (sündmus, tegevus, vaatamisväärsus) ja sellel lisada toetavaid teenuseid</a:t>
            </a:r>
            <a:r>
              <a:rPr lang="et-EE" altLang="nl-NL" sz="2800" dirty="0" smtClean="0"/>
              <a:t>.</a:t>
            </a:r>
          </a:p>
          <a:p>
            <a:r>
              <a:rPr lang="et-EE" sz="2800" dirty="0"/>
              <a:t>Tutvun taustamaterjaliga ehk teen endale selgeks, mida rääkida ja näidata tahan</a:t>
            </a:r>
          </a:p>
          <a:p>
            <a:r>
              <a:rPr lang="et-EE" altLang="nl-NL" sz="2800" dirty="0" smtClean="0"/>
              <a:t>Mõtle programmile ka kutsuv pealkiri</a:t>
            </a:r>
            <a:endParaRPr lang="et-EE" altLang="nl-N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A4607BA1-DBC5-4170-8895-C895366ED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161FCBC6-15FD-4A27-86CC-9B755376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sz="2800" dirty="0" smtClean="0"/>
          </a:p>
          <a:p>
            <a:pPr eaLnBrk="1" hangingPunct="1"/>
            <a:r>
              <a:rPr lang="et-EE" altLang="nl-NL" sz="2800" dirty="0" smtClean="0"/>
              <a:t>Piirkonna valikul </a:t>
            </a:r>
            <a:r>
              <a:rPr lang="et-EE" altLang="nl-NL" dirty="0" smtClean="0"/>
              <a:t>tee endale selgeks:</a:t>
            </a:r>
            <a:endParaRPr lang="et-EE" altLang="nl-NL" dirty="0"/>
          </a:p>
          <a:p>
            <a:pPr lvl="1" eaLnBrk="1" hangingPunct="1"/>
            <a:r>
              <a:rPr lang="et-EE" sz="2400" dirty="0" smtClean="0"/>
              <a:t>kas ja millal on valitud </a:t>
            </a:r>
            <a:r>
              <a:rPr lang="et-EE" sz="2400" dirty="0"/>
              <a:t>alale </a:t>
            </a:r>
            <a:r>
              <a:rPr lang="et-EE" sz="2400" dirty="0" smtClean="0"/>
              <a:t>lubatud minna </a:t>
            </a:r>
          </a:p>
          <a:p>
            <a:pPr lvl="1" eaLnBrk="1" hangingPunct="1"/>
            <a:r>
              <a:rPr lang="et-EE" sz="2400" dirty="0" smtClean="0"/>
              <a:t>millised </a:t>
            </a:r>
            <a:r>
              <a:rPr lang="et-EE" sz="2400" dirty="0"/>
              <a:t>tegevused on lubatud </a:t>
            </a:r>
            <a:endParaRPr lang="et-EE" sz="2400" dirty="0" smtClean="0"/>
          </a:p>
          <a:p>
            <a:pPr lvl="1" eaLnBrk="1" hangingPunct="1"/>
            <a:r>
              <a:rPr lang="et-EE" sz="2400" dirty="0"/>
              <a:t>e</a:t>
            </a:r>
            <a:r>
              <a:rPr lang="et-EE" sz="2400" dirty="0" smtClean="0"/>
              <a:t>ramaa puhul on soovitav omanikuga eelnevalt kokku leppida </a:t>
            </a:r>
          </a:p>
        </p:txBody>
      </p:sp>
    </p:spTree>
    <p:extLst>
      <p:ext uri="{BB962C8B-B14F-4D97-AF65-F5344CB8AC3E}">
        <p14:creationId xmlns:p14="http://schemas.microsoft.com/office/powerpoint/2010/main" val="146965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A4607BA1-DBC5-4170-8895-C895366ED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161FCBC6-15FD-4A27-86CC-9B755376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sz="2800" dirty="0" smtClean="0"/>
              <a:t>Seadused</a:t>
            </a:r>
            <a:r>
              <a:rPr lang="et-EE" altLang="nl-NL" dirty="0" smtClean="0"/>
              <a:t>:</a:t>
            </a:r>
            <a:endParaRPr lang="et-EE" altLang="nl-NL" dirty="0"/>
          </a:p>
          <a:p>
            <a:pPr lvl="1" eaLnBrk="1" hangingPunct="1"/>
            <a:r>
              <a:rPr lang="et-EE" sz="2400" dirty="0"/>
              <a:t>Looduskaitseseadus </a:t>
            </a:r>
            <a:r>
              <a:rPr lang="et-EE" sz="2400" dirty="0">
                <a:hlinkClick r:id="rId2"/>
              </a:rPr>
              <a:t>https://</a:t>
            </a:r>
            <a:r>
              <a:rPr lang="et-EE" sz="2400" dirty="0" smtClean="0">
                <a:hlinkClick r:id="rId2"/>
              </a:rPr>
              <a:t>www.riigiteataja.ee/akt/LKS</a:t>
            </a:r>
            <a:r>
              <a:rPr lang="et-EE" sz="2400" dirty="0" smtClean="0"/>
              <a:t> </a:t>
            </a:r>
          </a:p>
          <a:p>
            <a:pPr lvl="1" eaLnBrk="1" hangingPunct="1"/>
            <a:r>
              <a:rPr lang="et-EE" sz="2400" dirty="0" smtClean="0"/>
              <a:t>Kaitse-eeskirjad </a:t>
            </a:r>
            <a:r>
              <a:rPr lang="et-EE" sz="2400" dirty="0">
                <a:hlinkClick r:id="rId3"/>
              </a:rPr>
              <a:t>https://</a:t>
            </a:r>
            <a:r>
              <a:rPr lang="et-EE" sz="2400" dirty="0" smtClean="0">
                <a:hlinkClick r:id="rId3"/>
              </a:rPr>
              <a:t>envir.ee/et/eesmargid-tegevused/looduskaitse/oigusaktid-ja-kaitse-eeskirjad</a:t>
            </a:r>
            <a:r>
              <a:rPr lang="et-EE" sz="2400" dirty="0" smtClean="0"/>
              <a:t> </a:t>
            </a:r>
          </a:p>
          <a:p>
            <a:pPr lvl="1" eaLnBrk="1" hangingPunct="1"/>
            <a:r>
              <a:rPr lang="et-EE" sz="2400" dirty="0"/>
              <a:t>Igaüheõigus </a:t>
            </a:r>
            <a:r>
              <a:rPr lang="et-EE" sz="2400" dirty="0">
                <a:hlinkClick r:id="rId4"/>
              </a:rPr>
              <a:t>https://</a:t>
            </a:r>
            <a:r>
              <a:rPr lang="et-EE" sz="2400" dirty="0" smtClean="0">
                <a:hlinkClick r:id="rId4"/>
              </a:rPr>
              <a:t>www.loodusegakoos.ee/kuidas-looduses-kaituda/igauheoigus</a:t>
            </a:r>
            <a:r>
              <a:rPr lang="et-EE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674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260BC611-8632-45D4-83BA-BF32DCB10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B20DF994-4475-4B9E-A4C9-B6EEEAFBC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nl-NL" dirty="0" smtClean="0"/>
          </a:p>
          <a:p>
            <a:pPr eaLnBrk="1" hangingPunct="1"/>
            <a:r>
              <a:rPr lang="et-EE" altLang="nl-NL" dirty="0" smtClean="0"/>
              <a:t>Mõtle läbi (ja pane enda jaoks kirja) kõik, mida ekskursioonil näidata ja rääkida tahaksin. </a:t>
            </a:r>
          </a:p>
          <a:p>
            <a:pPr eaLnBrk="1" hangingPunct="1"/>
            <a:endParaRPr lang="et-EE" altLang="nl-NL" dirty="0" smtClean="0"/>
          </a:p>
          <a:p>
            <a:pPr eaLnBrk="1" hangingPunct="1"/>
            <a:r>
              <a:rPr lang="et-EE" altLang="nl-NL" dirty="0" smtClean="0"/>
              <a:t>Mõtle läbi liikumistee</a:t>
            </a:r>
          </a:p>
          <a:p>
            <a:pPr marL="866775" lvl="2" indent="-469900" eaLnBrk="1" hangingPunct="1"/>
            <a:r>
              <a:rPr lang="et-EE" altLang="nl-NL" sz="2400" dirty="0"/>
              <a:t>paikneks loogilises järjekorras (ei oleks edasi-tagasi liikumist ja sõitmist)</a:t>
            </a:r>
          </a:p>
          <a:p>
            <a:pPr eaLnBrk="1" hangingPunct="1"/>
            <a:endParaRPr lang="et-EE" altLang="nl-NL" dirty="0" smtClean="0"/>
          </a:p>
          <a:p>
            <a:pPr marL="0" indent="0" eaLnBrk="1" hangingPunct="1">
              <a:buNone/>
            </a:pPr>
            <a:endParaRPr lang="et-EE" altLang="nl-NL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t-EE" altLang="nl-NL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AFAE7B3A-0E92-4EE5-846C-62F7D1063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7B63363D-B320-4705-9B25-737A9BB72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dirty="0" smtClean="0"/>
              <a:t>Edasist valikut tehes jälgin:</a:t>
            </a:r>
            <a:endParaRPr lang="et-EE" altLang="nl-NL" dirty="0"/>
          </a:p>
          <a:p>
            <a:pPr lvl="1" eaLnBrk="1" hangingPunct="1"/>
            <a:r>
              <a:rPr lang="et-EE" altLang="nl-NL" dirty="0" smtClean="0"/>
              <a:t>Et see, mida tahan näidata oleks ligipääsetav </a:t>
            </a:r>
            <a:r>
              <a:rPr lang="et-EE" altLang="nl-NL" dirty="0"/>
              <a:t>ja </a:t>
            </a:r>
            <a:r>
              <a:rPr lang="et-EE" altLang="nl-NL" dirty="0" smtClean="0"/>
              <a:t>vaadeldav (</a:t>
            </a:r>
            <a:r>
              <a:rPr lang="et-EE" altLang="nl-NL" sz="2800" dirty="0"/>
              <a:t>tee sõidetavus/läbitavus, </a:t>
            </a:r>
            <a:r>
              <a:rPr lang="et-EE" altLang="nl-NL" sz="2800" dirty="0" smtClean="0"/>
              <a:t>objekt leitav)</a:t>
            </a:r>
          </a:p>
          <a:p>
            <a:pPr lvl="1" eaLnBrk="1" hangingPunct="1"/>
            <a:r>
              <a:rPr lang="et-EE" sz="2800" dirty="0"/>
              <a:t>milline on infrastruktuur - tavaolukorras kasuta ainult olemasolevat </a:t>
            </a:r>
            <a:r>
              <a:rPr lang="et-EE" sz="2800" dirty="0" err="1"/>
              <a:t>taristut</a:t>
            </a:r>
            <a:r>
              <a:rPr lang="et-EE" sz="2800" dirty="0"/>
              <a:t> (rajad, laudteed, puhkekohad, kemmergud)</a:t>
            </a:r>
          </a:p>
          <a:p>
            <a:pPr lvl="1" eaLnBrk="1" hangingPunct="1"/>
            <a:r>
              <a:rPr lang="et-EE" sz="2800" dirty="0"/>
              <a:t>kuhu saab parkida (buss, autod)</a:t>
            </a:r>
            <a:endParaRPr lang="et-EE" sz="3600" dirty="0"/>
          </a:p>
          <a:p>
            <a:pPr marL="471487" lvl="1" indent="0" eaLnBrk="1" hangingPunct="1">
              <a:buNone/>
            </a:pPr>
            <a:endParaRPr lang="et-EE" alt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A4607BA1-DBC5-4170-8895-C895366ED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/>
              <a:t>Marsruudi koostamine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161FCBC6-15FD-4A27-86CC-9B755376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 sz="2800" dirty="0" smtClean="0"/>
              <a:t>Arvesta</a:t>
            </a:r>
            <a:r>
              <a:rPr lang="et-EE" altLang="nl-NL" dirty="0" smtClean="0"/>
              <a:t>:</a:t>
            </a:r>
            <a:endParaRPr lang="et-EE" altLang="nl-NL" dirty="0"/>
          </a:p>
          <a:p>
            <a:pPr lvl="1" eaLnBrk="1" hangingPunct="1"/>
            <a:r>
              <a:rPr lang="et-EE" altLang="nl-NL" sz="2400" dirty="0" smtClean="0"/>
              <a:t>et </a:t>
            </a:r>
            <a:r>
              <a:rPr lang="et-EE" altLang="nl-NL" sz="2400" dirty="0"/>
              <a:t>marsruut häiriks võimalikult vähe kohalike inimeste igapäevaelu ja loodust.</a:t>
            </a:r>
            <a:r>
              <a:rPr lang="et-EE" altLang="nl-NL" sz="2800" dirty="0"/>
              <a:t> </a:t>
            </a:r>
            <a:endParaRPr lang="en-US" altLang="nl-NL" sz="2800" dirty="0"/>
          </a:p>
          <a:p>
            <a:pPr lvl="1"/>
            <a:r>
              <a:rPr lang="et-EE" altLang="nl-NL" sz="2400" dirty="0"/>
              <a:t>füüsilist koormustaluvust (prügistamine, tallamine, mürareostus, kaitsealuste liikide </a:t>
            </a:r>
            <a:r>
              <a:rPr lang="et-EE" altLang="nl-NL" sz="2400" dirty="0" smtClean="0"/>
              <a:t>häirimine). </a:t>
            </a:r>
            <a:endParaRPr lang="en-US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576166765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16390</TotalTime>
  <Words>764</Words>
  <Application>Microsoft Office PowerPoint</Application>
  <PresentationFormat>On-screen Show (4:3)</PresentationFormat>
  <Paragraphs>160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Profile</vt:lpstr>
      <vt:lpstr>Ekskursiooni ettevalmistamine</vt:lpstr>
      <vt:lpstr>Marsruudi koostamine  </vt:lpstr>
      <vt:lpstr>Marsruudi koostamine  </vt:lpstr>
      <vt:lpstr>Reisi programm</vt:lpstr>
      <vt:lpstr>Marsruudi koostamine</vt:lpstr>
      <vt:lpstr>Marsruudi koostamine</vt:lpstr>
      <vt:lpstr>Marsruudi koostamine</vt:lpstr>
      <vt:lpstr>Marsruudi koostamine</vt:lpstr>
      <vt:lpstr>Marsruudi koostamine</vt:lpstr>
      <vt:lpstr>Marsruudi koostamine</vt:lpstr>
      <vt:lpstr>Marsruudi koostamine</vt:lpstr>
      <vt:lpstr>Marsruudi koostamine</vt:lpstr>
      <vt:lpstr>Marsruudi koostamine</vt:lpstr>
      <vt:lpstr>Marsruudi koostamine</vt:lpstr>
      <vt:lpstr>Varuprogramm</vt:lpstr>
      <vt:lpstr>Riskide hindamine</vt:lpstr>
      <vt:lpstr>Riskide hindamine</vt:lpstr>
      <vt:lpstr>Ekskursiooni ettevalmistamine</vt:lpstr>
      <vt:lpstr>Enne konkreetset ekskursiooni</vt:lpstr>
      <vt:lpstr>Eriprogrammid</vt:lpstr>
      <vt:lpstr>Eriprogrammid</vt:lpstr>
      <vt:lpstr>Erivajadustega reisijad</vt:lpstr>
      <vt:lpstr>NB!</vt:lpstr>
      <vt:lpstr>Enne ekskursiooni </vt:lpstr>
      <vt:lpstr>Kodutöö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Kaire</dc:creator>
  <cp:lastModifiedBy>Jane Rebane</cp:lastModifiedBy>
  <cp:revision>108</cp:revision>
  <dcterms:created xsi:type="dcterms:W3CDTF">2008-12-28T20:11:32Z</dcterms:created>
  <dcterms:modified xsi:type="dcterms:W3CDTF">2022-05-13T13:10:59Z</dcterms:modified>
</cp:coreProperties>
</file>