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0"/>
  </p:notesMasterIdLst>
  <p:sldIdLst>
    <p:sldId id="256" r:id="rId2"/>
    <p:sldId id="291" r:id="rId3"/>
    <p:sldId id="263" r:id="rId4"/>
    <p:sldId id="341" r:id="rId5"/>
    <p:sldId id="342" r:id="rId6"/>
    <p:sldId id="355" r:id="rId7"/>
    <p:sldId id="356" r:id="rId8"/>
    <p:sldId id="357" r:id="rId9"/>
    <p:sldId id="358" r:id="rId10"/>
    <p:sldId id="359" r:id="rId11"/>
    <p:sldId id="360" r:id="rId12"/>
    <p:sldId id="293" r:id="rId13"/>
    <p:sldId id="289" r:id="rId14"/>
    <p:sldId id="290" r:id="rId15"/>
    <p:sldId id="317" r:id="rId16"/>
    <p:sldId id="316" r:id="rId17"/>
    <p:sldId id="320" r:id="rId18"/>
    <p:sldId id="319" r:id="rId19"/>
    <p:sldId id="31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1" r:id="rId28"/>
    <p:sldId id="352" r:id="rId29"/>
    <p:sldId id="318" r:id="rId30"/>
    <p:sldId id="365" r:id="rId31"/>
    <p:sldId id="334" r:id="rId32"/>
    <p:sldId id="363" r:id="rId33"/>
    <p:sldId id="364" r:id="rId34"/>
    <p:sldId id="335" r:id="rId35"/>
    <p:sldId id="337" r:id="rId36"/>
    <p:sldId id="336" r:id="rId37"/>
    <p:sldId id="339" r:id="rId38"/>
    <p:sldId id="361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F1BB23-DF86-4063-AB6E-6D4039C3B14D}" v="1" dt="2020-10-13T05:23:22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re Reiljan" userId="fS6iaYkS1nHVt0oZvwR5QiZu4xDZbQkCX8kII0jCEAw=" providerId="None" clId="Web-{55F1BB23-DF86-4063-AB6E-6D4039C3B14D}"/>
    <pc:docChg chg="delSld">
      <pc:chgData name="Kaire Reiljan" userId="fS6iaYkS1nHVt0oZvwR5QiZu4xDZbQkCX8kII0jCEAw=" providerId="None" clId="Web-{55F1BB23-DF86-4063-AB6E-6D4039C3B14D}" dt="2020-10-13T05:23:22.748" v="0"/>
      <pc:docMkLst>
        <pc:docMk/>
      </pc:docMkLst>
      <pc:sldChg chg="del">
        <pc:chgData name="Kaire Reiljan" userId="fS6iaYkS1nHVt0oZvwR5QiZu4xDZbQkCX8kII0jCEAw=" providerId="None" clId="Web-{55F1BB23-DF86-4063-AB6E-6D4039C3B14D}" dt="2020-10-13T05:23:22.748" v="0"/>
        <pc:sldMkLst>
          <pc:docMk/>
          <pc:sldMk cId="0" sldId="2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9BAD5CCD-618F-42A2-B58C-84BECAB04A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138FDDDA-C58E-4DD7-9228-7792E3C2917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>
            <a:extLst>
              <a:ext uri="{FF2B5EF4-FFF2-40B4-BE49-F238E27FC236}">
                <a16:creationId xmlns="" xmlns:a16="http://schemas.microsoft.com/office/drawing/2014/main" id="{29E196E8-36AB-42CE-B2BF-24F6841CEC2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80EEAA0B-2096-4AD9-A069-03C5334035D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="" xmlns:a16="http://schemas.microsoft.com/office/drawing/2014/main" id="{B763D47F-4BB7-4FA8-9AF0-22EE22C9BF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="" xmlns:a16="http://schemas.microsoft.com/office/drawing/2014/main" id="{416A85EC-AB9E-436B-976B-9876FB03C4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34BBE00-3CE5-4776-9CE1-E0628C9A13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641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="" xmlns:a16="http://schemas.microsoft.com/office/drawing/2014/main" id="{0A5104E1-3613-4650-9839-0B951BD8F3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FD145C-44FE-4BE8-9936-6615A4E43DF4}" type="slidenum">
              <a:rPr lang="en-US" altLang="en-US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="" xmlns:a16="http://schemas.microsoft.com/office/drawing/2014/main" id="{BDA414E9-0140-4D01-8005-F07930C765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="" xmlns:a16="http://schemas.microsoft.com/office/drawing/2014/main" id="{CFEA3221-F9CC-44E3-A38B-014306375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xmlns="" id="{87DEFE82-4776-4983-A6E1-C21F61C366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3EFEA1-0D90-4EC4-AD52-9159F1B65BCA}" type="slidenum">
              <a:rPr lang="en-US" altLang="en-US">
                <a:latin typeface="Arial" panose="020B0604020202020204" pitchFamily="34" charset="0"/>
              </a:rPr>
              <a:pPr eaLnBrk="1" hangingPunct="1"/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BBC56524-29EE-40DD-A8E2-7458F3C4B6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xmlns="" id="{1DF83D7F-F49E-4B58-878D-7AEFF3488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xmlns="" id="{C786CE84-18FF-4BB5-9E86-7CA836BEFC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37E637F-668A-45F6-BDAF-5B874C401D82}" type="slidenum">
              <a:rPr lang="en-US" altLang="en-US">
                <a:latin typeface="Arial" panose="020B0604020202020204" pitchFamily="34" charset="0"/>
              </a:rPr>
              <a:pPr eaLnBrk="1" hangingPunct="1"/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xmlns="" id="{7E317511-AF9E-4FEE-BD87-5AF854FC99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xmlns="" id="{F00324E6-6800-4485-95CF-889E7E80E2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="" xmlns:a16="http://schemas.microsoft.com/office/drawing/2014/main" id="{9C15D120-A1A1-4060-A8B9-DC274E14EC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CAE97CA-4166-4983-984F-BABF24647389}" type="slidenum">
              <a:rPr lang="en-US" altLang="en-US">
                <a:latin typeface="Arial" panose="020B0604020202020204" pitchFamily="34" charset="0"/>
              </a:rPr>
              <a:pPr/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="" xmlns:a16="http://schemas.microsoft.com/office/drawing/2014/main" id="{D16AA2B5-341B-4351-A808-41FFA84C15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="" xmlns:a16="http://schemas.microsoft.com/office/drawing/2014/main" id="{F9CD2BC9-65BD-497E-89FC-2C8A230E7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="" xmlns:a16="http://schemas.microsoft.com/office/drawing/2014/main" id="{6663433B-C5A0-41C4-BBEB-30FD29A31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0C02492-645C-4E2E-9C7A-B9CB26A31BB5}" type="slidenum">
              <a:rPr lang="en-US" altLang="en-US">
                <a:latin typeface="Arial" panose="020B0604020202020204" pitchFamily="34" charset="0"/>
              </a:rPr>
              <a:pPr/>
              <a:t>36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="" xmlns:a16="http://schemas.microsoft.com/office/drawing/2014/main" id="{2E771A60-61B4-424C-938F-00A6C025AD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="" xmlns:a16="http://schemas.microsoft.com/office/drawing/2014/main" id="{172FD14F-3611-45AD-9842-9C2FBB23B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="" xmlns:a16="http://schemas.microsoft.com/office/drawing/2014/main" id="{EDAC830B-CCD5-46DB-8F01-EEFB2CDA47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56AE4A8-C44A-453A-8DAE-031DA681753C}" type="slidenum">
              <a:rPr lang="en-US" altLang="en-US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="" xmlns:a16="http://schemas.microsoft.com/office/drawing/2014/main" id="{D3F390C5-78B0-40B4-8830-4BA614EB3B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="" xmlns:a16="http://schemas.microsoft.com/office/drawing/2014/main" id="{F75B8F9C-61D8-43A6-93D7-CE4178F1B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="" xmlns:a16="http://schemas.microsoft.com/office/drawing/2014/main" id="{23821DC2-D5C5-490A-81F7-2CE44F54F0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B516AE-39EF-4257-B909-5AEF54B3C4AD}" type="slidenum">
              <a:rPr lang="en-US" altLang="en-US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="" xmlns:a16="http://schemas.microsoft.com/office/drawing/2014/main" id="{7903A031-AA79-4858-B4AB-C4D5E8AFA0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="" xmlns:a16="http://schemas.microsoft.com/office/drawing/2014/main" id="{A4D7A851-EE09-4E61-BC62-EFE9CB9E9A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xmlns="" id="{1C7AC6D0-D937-48DE-B488-61A6291CA9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BCA4432-1BC2-459A-BB38-BCDC10C09F40}" type="slidenum">
              <a:rPr lang="en-US" altLang="en-US">
                <a:latin typeface="Arial" panose="020B0604020202020204" pitchFamily="34" charset="0"/>
              </a:rPr>
              <a:pPr eaLnBrk="1" hangingPunct="1"/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xmlns="" id="{446820E1-FE11-4C24-BF41-D5ABB0DA63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xmlns="" id="{C3E6F7AE-86EA-410D-8EC0-DAB7F59376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xmlns="" id="{0D89E891-EAE3-4CD2-BCC0-03A768E5AA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39EF76-8D10-466B-A230-7517B4DA7B16}" type="slidenum">
              <a:rPr lang="en-US" altLang="en-US">
                <a:latin typeface="Arial" panose="020B0604020202020204" pitchFamily="34" charset="0"/>
              </a:rPr>
              <a:pPr eaLnBrk="1" hangingPunct="1"/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xmlns="" id="{31D01BC0-33BD-4288-A460-CD646A205C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xmlns="" id="{A15454E3-2793-4C85-8A5D-F78905B056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xmlns="" id="{64175FC6-48F6-4505-95F9-715FF39106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FB230F-5F73-4FA3-BB56-EBA3F743242E}" type="slidenum">
              <a:rPr lang="en-US" altLang="en-US">
                <a:latin typeface="Arial" panose="020B0604020202020204" pitchFamily="34" charset="0"/>
              </a:rPr>
              <a:pPr eaLnBrk="1" hangingPunct="1"/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xmlns="" id="{1C43522B-0B98-447B-B3FE-A76EF0F206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xmlns="" id="{69A40CEE-E68D-4DDA-A3C4-6BEC76504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xmlns="" id="{64175FC6-48F6-4505-95F9-715FF39106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FB230F-5F73-4FA3-BB56-EBA3F743242E}" type="slidenum">
              <a:rPr lang="en-US" altLang="en-US">
                <a:latin typeface="Arial" panose="020B0604020202020204" pitchFamily="34" charset="0"/>
              </a:rPr>
              <a:pPr eaLnBrk="1" hangingPunct="1"/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xmlns="" id="{1C43522B-0B98-447B-B3FE-A76EF0F206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xmlns="" id="{69A40CEE-E68D-4DDA-A3C4-6BEC76504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xmlns="" id="{15442A95-F45F-4389-A4B4-612A871259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E9EFB9-1089-47DF-8872-4AC3B688F21F}" type="slidenum">
              <a:rPr lang="en-US" altLang="en-US">
                <a:latin typeface="Arial" panose="020B0604020202020204" pitchFamily="34" charset="0"/>
              </a:rPr>
              <a:pPr eaLnBrk="1" hangingPunct="1"/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xmlns="" id="{3CE8B64D-B467-43E1-A68B-202CD76862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xmlns="" id="{F7DD7E5C-4A65-4AB8-B6F8-80400719E2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xmlns="" id="{61C937A4-F8F4-46CD-BC49-B7D237F0B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103390C-C26C-4CA4-95F1-7E9E847C8F97}" type="slidenum">
              <a:rPr lang="en-US" altLang="en-US">
                <a:latin typeface="Arial" panose="020B0604020202020204" pitchFamily="34" charset="0"/>
              </a:rPr>
              <a:pPr eaLnBrk="1" hangingPunct="1"/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xmlns="" id="{B34AC7EB-D7A4-4729-A473-4E28B8B4F1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xmlns="" id="{2C8E0CAA-6B32-4440-8FCF-48BD6089C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="" xmlns:a16="http://schemas.microsoft.com/office/drawing/2014/main" id="{2685D831-95FB-45E6-9971-7D92BE468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8AA60ED-0923-4C65-AF4E-D756427307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83EF889-9DB3-4871-BFF8-252C647CC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7371DEF-CCFF-4AAC-9E2E-AFCC7D9DDC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3B0E33-0BE1-422E-BA1F-18B7465A5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01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DAB2130C-E331-44D6-A507-B18828B5C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1C212FA3-7756-48E2-A333-EE3B44787F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B797519D-DD42-4ED4-9D99-C5CB2A73DB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E1D7C8-0DEA-46FE-9B04-9BC048276E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98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145E7F1C-8F52-46D7-8D60-8FF53A732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60B1253B-EE71-4C60-9F60-C0062011D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F4292B1F-A0AD-486D-89A3-F47A319B87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F67FE-D19C-45E2-9085-5E3FDD907D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148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itel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Tabeli kohatäide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t-EE" noProof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B069F24-82B0-4162-BC6D-E3DFBD123D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029B818E-B729-4EB2-BA92-C02BC19EDA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FEE384E0-081F-4CE6-85FD-4A434F275A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676F9-41CF-40F2-BDB6-594D47D0AC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51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BA6B3BF0-4D6F-4D15-A08C-FC2A90B40F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BF3039B2-2F2B-4C94-875B-9D1BF7FAD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0CCADBB9-4C6F-4D92-A30B-F4DF29B1CB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5042E-F41D-4E52-BFF6-B9B418866D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2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CB04A731-EB26-474B-9241-D92CCE2692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C4E44DDD-5520-4053-AEF1-68286C4C31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D6B42CAA-0689-4C44-8E44-0BD453BCE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C4884-0F60-42AD-820B-781CF4BDBE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25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ECB15D95-41BD-4702-BBE1-CCEA4F078B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6D688E64-056B-49D9-BE92-2796127EE7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ACF6D2FD-E643-4AB0-9E50-59E92622B9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46556-A62A-4EA4-81B5-9BEA56D38E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94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F3163D1-BF98-4C1A-A770-A2E0A5DA42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A604E95-5B16-433E-AF18-44B055C30A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3B39E98-2017-47A2-A8B2-2ECA01648F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B74E3-A8F9-4F9F-AB4A-36F52CB856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64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tiitlilaadi muutmiseks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="" xmlns:a16="http://schemas.microsoft.com/office/drawing/2014/main" id="{2357028D-8E84-488D-8779-579C660033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="" xmlns:a16="http://schemas.microsoft.com/office/drawing/2014/main" id="{D8F213A0-E4E2-4438-B5E6-F57C6BA3B5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DB54F39D-EDFE-4DCE-BEC4-7BD99B4A89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8A75F-B16D-401F-AF16-8E119A943F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60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="" xmlns:a16="http://schemas.microsoft.com/office/drawing/2014/main" id="{04AA674F-5260-4FAC-AB47-35B138AA9D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="" xmlns:a16="http://schemas.microsoft.com/office/drawing/2014/main" id="{8C4C6D7E-82D4-4FF6-B320-8A90F6F493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BCB6B715-0371-4722-8EC8-4A3C4E98C5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AE122D-0CF1-48F7-ADB3-323AB2CE1F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76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6447491-A8F0-4A3B-AACB-63EEA946A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4C62C3F0-0097-4B40-A992-0EEB842A00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D488922C-93A3-4DD3-8AD5-CC84F8A8E4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6B90B-A9E8-4396-A3B3-0C63F81D3D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24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juhtslaidi teksti laadide redigeerimiseks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8D34E469-A1F2-471D-B494-9BD5688046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151978D9-D8E6-4EAF-B3C2-7EC34B6B34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C9791C05-F0F8-4B6A-A5B7-292EE68B7C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107F87-9B06-4CD3-81D2-42AFD3AA0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562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7443F1A3-1905-415D-91EC-84721752D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0BCE0137-63AF-4FE8-A9EE-96BFB788F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="" xmlns:a16="http://schemas.microsoft.com/office/drawing/2014/main" id="{17041462-C4C4-488C-8CC3-9CC6DAF65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>
            <a:extLst>
              <a:ext uri="{FF2B5EF4-FFF2-40B4-BE49-F238E27FC236}">
                <a16:creationId xmlns="" xmlns:a16="http://schemas.microsoft.com/office/drawing/2014/main" id="{50D27E4A-503B-4326-AF3C-54CA576FBF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2" name="Rectangle 6">
            <a:extLst>
              <a:ext uri="{FF2B5EF4-FFF2-40B4-BE49-F238E27FC236}">
                <a16:creationId xmlns="" xmlns:a16="http://schemas.microsoft.com/office/drawing/2014/main" id="{7EA94D69-F267-49E1-8A04-1F364E91EA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3" name="Rectangle 7">
            <a:extLst>
              <a:ext uri="{FF2B5EF4-FFF2-40B4-BE49-F238E27FC236}">
                <a16:creationId xmlns="" xmlns:a16="http://schemas.microsoft.com/office/drawing/2014/main" id="{455B03B2-EC76-4CA7-ABE8-2DC0ADFFF5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4" name="Rectangle 8">
            <a:extLst>
              <a:ext uri="{FF2B5EF4-FFF2-40B4-BE49-F238E27FC236}">
                <a16:creationId xmlns="" xmlns:a16="http://schemas.microsoft.com/office/drawing/2014/main" id="{DAA8C5E7-52A3-448F-89D1-591F7455F9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CF7126-D6C6-4900-B3F5-DBD429AB9F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d3otexg1kysjv4.cloudfront.net/docs/2883448_okoturismi-kasiraamat.pdf" TargetMode="External"/><Relationship Id="rId2" Type="http://schemas.openxmlformats.org/officeDocument/2006/relationships/hyperlink" Target="https://www.digar.ee/arhiiv/nlib-digar:721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5C3BE232-6C56-42BB-BA18-CA7602A1418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altLang="en-US" dirty="0" smtClean="0"/>
              <a:t>Ekskursiooni ettevalmistamine</a:t>
            </a: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ACEE5F93-C540-45B7-9B8F-B06EBF8978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2988" y="3429000"/>
            <a:ext cx="7415212" cy="3024188"/>
          </a:xfrm>
        </p:spPr>
        <p:txBody>
          <a:bodyPr/>
          <a:lstStyle/>
          <a:p>
            <a:pPr eaLnBrk="1" hangingPunct="1"/>
            <a:r>
              <a:rPr lang="et-EE" altLang="en-US" sz="3600" dirty="0" smtClean="0"/>
              <a:t>Loodusgiid</a:t>
            </a:r>
            <a:endParaRPr lang="et-EE" altLang="en-US" sz="3600" dirty="0"/>
          </a:p>
          <a:p>
            <a:pPr eaLnBrk="1" hangingPunct="1"/>
            <a:endParaRPr lang="et-EE" altLang="en-US" dirty="0"/>
          </a:p>
          <a:p>
            <a:pPr eaLnBrk="1" hangingPunct="1"/>
            <a:r>
              <a:rPr lang="et-EE" altLang="en-US" dirty="0"/>
              <a:t>Kaire Reiljan</a:t>
            </a:r>
          </a:p>
          <a:p>
            <a:pPr eaLnBrk="1" hangingPunct="1"/>
            <a:r>
              <a:rPr lang="et-EE" altLang="en-US" sz="1600" dirty="0"/>
              <a:t>Kaire.reiljan@hkhk.edu.ee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D104679A-5FB6-4CFC-9B72-9BE02EBF5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 rollid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758CAB54-E4EF-4D89-B283-7B0C1B9E6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 dirty="0"/>
          </a:p>
          <a:p>
            <a:pPr eaLnBrk="1" hangingPunct="1"/>
            <a:r>
              <a:rPr lang="et-EE" altLang="en-US" b="1" dirty="0"/>
              <a:t>Võõrustaja, teenindaja</a:t>
            </a:r>
          </a:p>
          <a:p>
            <a:pPr lvl="1" eaLnBrk="1" hangingPunct="1"/>
            <a:r>
              <a:rPr lang="et-EE" altLang="en-US" dirty="0" smtClean="0"/>
              <a:t>Kohtleb klienti nagu </a:t>
            </a:r>
            <a:r>
              <a:rPr lang="et-EE" altLang="en-US" dirty="0"/>
              <a:t>külalist oma kodus</a:t>
            </a:r>
          </a:p>
        </p:txBody>
      </p:sp>
    </p:spTree>
    <p:extLst>
      <p:ext uri="{BB962C8B-B14F-4D97-AF65-F5344CB8AC3E}">
        <p14:creationId xmlns:p14="http://schemas.microsoft.com/office/powerpoint/2010/main" val="130334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1B68786F-2BD4-480E-B296-5A80B5D3F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 rollid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3E941499-07D8-4922-94C3-AA2C11AA9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/>
          </a:p>
          <a:p>
            <a:pPr eaLnBrk="1" hangingPunct="1"/>
            <a:r>
              <a:rPr lang="et-EE" altLang="en-US" b="1"/>
              <a:t>Õpetaja, kasvataja</a:t>
            </a:r>
          </a:p>
          <a:p>
            <a:pPr lvl="1" eaLnBrk="1" hangingPunct="1"/>
            <a:r>
              <a:rPr lang="et-EE" altLang="en-US"/>
              <a:t>Teadmiste andja</a:t>
            </a:r>
          </a:p>
          <a:p>
            <a:pPr lvl="1" eaLnBrk="1" hangingPunct="1"/>
            <a:r>
              <a:rPr lang="et-EE" altLang="en-US"/>
              <a:t>Väärtushinnangute kujundaja </a:t>
            </a:r>
          </a:p>
          <a:p>
            <a:pPr lvl="1" eaLnBrk="1" hangingPunct="1"/>
            <a:r>
              <a:rPr lang="et-EE" altLang="en-US"/>
              <a:t>Uudishimu tekitaja </a:t>
            </a:r>
          </a:p>
        </p:txBody>
      </p:sp>
    </p:spTree>
    <p:extLst>
      <p:ext uri="{BB962C8B-B14F-4D97-AF65-F5344CB8AC3E}">
        <p14:creationId xmlns:p14="http://schemas.microsoft.com/office/powerpoint/2010/main" val="1002592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ealkiri 1">
            <a:extLst>
              <a:ext uri="{FF2B5EF4-FFF2-40B4-BE49-F238E27FC236}">
                <a16:creationId xmlns="" xmlns:a16="http://schemas.microsoft.com/office/drawing/2014/main" id="{FA3FA49B-6022-4F76-958C-CA7DA31A1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/>
              <a:t>Giiditöö </a:t>
            </a:r>
          </a:p>
        </p:txBody>
      </p:sp>
      <p:sp>
        <p:nvSpPr>
          <p:cNvPr id="19459" name="Sisu kohatäide 2">
            <a:extLst>
              <a:ext uri="{FF2B5EF4-FFF2-40B4-BE49-F238E27FC236}">
                <a16:creationId xmlns="" xmlns:a16="http://schemas.microsoft.com/office/drawing/2014/main" id="{86272B19-E103-499F-B707-15DC5DB26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altLang="en-US"/>
          </a:p>
          <a:p>
            <a:r>
              <a:rPr lang="et-EE" altLang="en-US"/>
              <a:t>Giiditöö eeldab oskust: </a:t>
            </a:r>
          </a:p>
          <a:p>
            <a:pPr lvl="1"/>
            <a:r>
              <a:rPr lang="et-EE" altLang="en-US"/>
              <a:t>selekteerida informatsiooni </a:t>
            </a:r>
          </a:p>
          <a:p>
            <a:pPr lvl="1"/>
            <a:r>
              <a:rPr lang="et-EE" altLang="en-US"/>
              <a:t>esitada seda vastavalt kuulajaskonnale,</a:t>
            </a:r>
          </a:p>
          <a:p>
            <a:pPr lvl="1"/>
            <a:r>
              <a:rPr lang="et-EE" altLang="en-US"/>
              <a:t>rääkida lihtsalt, kuid täpselt, </a:t>
            </a:r>
          </a:p>
          <a:p>
            <a:pPr lvl="1"/>
            <a:r>
              <a:rPr lang="et-EE" altLang="en-US"/>
              <a:t>lasta külastajal näha ja mõista.</a:t>
            </a:r>
          </a:p>
          <a:p>
            <a:endParaRPr lang="et-EE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F8271D14-8EF3-4545-99DF-350694E4A5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Giidikategooriad</a:t>
            </a:r>
            <a:endParaRPr lang="en-US" altLang="en-US" b="1"/>
          </a:p>
        </p:txBody>
      </p:sp>
      <p:sp>
        <p:nvSpPr>
          <p:cNvPr id="24579" name="Rectangle 3">
            <a:extLst>
              <a:ext uri="{FF2B5EF4-FFF2-40B4-BE49-F238E27FC236}">
                <a16:creationId xmlns="" xmlns:a16="http://schemas.microsoft.com/office/drawing/2014/main" id="{0E40118D-CD41-4A3C-BFA9-248B52CF2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Linnagiid/kultuurigiid</a:t>
            </a:r>
          </a:p>
          <a:p>
            <a:pPr eaLnBrk="1" hangingPunct="1"/>
            <a:endParaRPr lang="et-EE" altLang="en-US" b="1"/>
          </a:p>
          <a:p>
            <a:pPr eaLnBrk="1" hangingPunct="1"/>
            <a:r>
              <a:rPr lang="et-EE" altLang="en-US" b="1"/>
              <a:t>Objektigiid</a:t>
            </a:r>
          </a:p>
          <a:p>
            <a:pPr lvl="1" eaLnBrk="1" hangingPunct="1"/>
            <a:r>
              <a:rPr lang="et-EE" altLang="en-US"/>
              <a:t>Muuseumigiid</a:t>
            </a:r>
          </a:p>
          <a:p>
            <a:pPr lvl="1" eaLnBrk="1" hangingPunct="1"/>
            <a:r>
              <a:rPr lang="et-EE" altLang="en-US"/>
              <a:t>Ärigiid/ettevõtte giid</a:t>
            </a:r>
            <a:endParaRPr lang="et-EE" altLang="en-US" b="1"/>
          </a:p>
          <a:p>
            <a:pPr eaLnBrk="1" hangingPunct="1">
              <a:lnSpc>
                <a:spcPct val="90000"/>
              </a:lnSpc>
            </a:pPr>
            <a:endParaRPr lang="et-EE" altLang="en-US" b="1"/>
          </a:p>
          <a:p>
            <a:pPr eaLnBrk="1" hangingPunct="1">
              <a:lnSpc>
                <a:spcPct val="90000"/>
              </a:lnSpc>
            </a:pPr>
            <a:r>
              <a:rPr lang="et-EE" altLang="en-US" b="1"/>
              <a:t>Loodusgiid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altLang="en-US"/>
              <a:t>Linnugiid, taimegiid, seenegiid vms</a:t>
            </a:r>
            <a:endParaRPr lang="et-EE" altLang="en-US" b="1"/>
          </a:p>
          <a:p>
            <a:pPr eaLnBrk="1" hangingPunct="1"/>
            <a:endParaRPr lang="et-EE" altLang="en-US" b="1"/>
          </a:p>
          <a:p>
            <a:pPr lvl="1" eaLnBrk="1" hangingPunct="1"/>
            <a:endParaRPr lang="et-EE" altLang="en-US"/>
          </a:p>
          <a:p>
            <a:pPr eaLnBrk="1" hangingPunct="1"/>
            <a:endParaRPr lang="et-EE" altLang="en-US" b="1"/>
          </a:p>
          <a:p>
            <a:pPr eaLnBrk="1" hangingPunct="1"/>
            <a:endParaRPr lang="et-EE" altLang="en-US" b="1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E5CC6E59-A643-4E17-96F0-C1FCEB72F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Giidikategooriad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D1F849B8-A770-445B-98E6-60B9EFF7E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t-EE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t-EE" b="1" dirty="0" smtClean="0"/>
              <a:t>Matkajuht/retkejuht</a:t>
            </a:r>
          </a:p>
          <a:p>
            <a:pPr eaLnBrk="1" hangingPunct="1">
              <a:lnSpc>
                <a:spcPct val="90000"/>
              </a:lnSpc>
              <a:defRPr/>
            </a:pPr>
            <a:endParaRPr lang="et-EE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b="1" dirty="0" smtClean="0"/>
              <a:t>Tegevusgiid/elamusgiidid</a:t>
            </a:r>
            <a:endParaRPr lang="et-EE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dirty="0"/>
              <a:t>Ratsagiid, kalastusgiid, jalgrattagiid, safarigiid vms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dirty="0"/>
              <a:t>Ka </a:t>
            </a:r>
            <a:r>
              <a:rPr lang="fi-FI" dirty="0" err="1"/>
              <a:t>loodusgiid</a:t>
            </a:r>
            <a:r>
              <a:rPr lang="fi-FI" dirty="0"/>
              <a:t> </a:t>
            </a:r>
            <a:endParaRPr lang="et-EE" dirty="0"/>
          </a:p>
          <a:p>
            <a:pPr lvl="1" eaLnBrk="1" hangingPunct="1">
              <a:lnSpc>
                <a:spcPct val="90000"/>
              </a:lnSpc>
              <a:defRPr/>
            </a:pPr>
            <a:endParaRPr lang="et-EE" b="1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t-EE" dirty="0"/>
          </a:p>
          <a:p>
            <a:pPr eaLnBrk="1" hangingPunct="1">
              <a:lnSpc>
                <a:spcPct val="90000"/>
              </a:lnSpc>
              <a:defRPr/>
            </a:pPr>
            <a:endParaRPr lang="et-EE" b="1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t-E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E5CC6E59-A643-4E17-96F0-C1FCEB72F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 dirty="0" smtClean="0"/>
              <a:t>Mis on mis ja kes on kes?</a:t>
            </a:r>
            <a:endParaRPr lang="et-EE" altLang="en-US" b="1" dirty="0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D1F849B8-A770-445B-98E6-60B9EFF7E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t-EE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t-EE" b="1" dirty="0"/>
              <a:t>M</a:t>
            </a:r>
            <a:r>
              <a:rPr lang="et-EE" b="1" dirty="0" smtClean="0"/>
              <a:t>atk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dirty="0"/>
              <a:t>sportlik, harrastajale ohutu looduskeskkonnas </a:t>
            </a:r>
            <a:r>
              <a:rPr lang="et-EE" dirty="0" smtClean="0"/>
              <a:t>liikumine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t-EE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b="1" dirty="0" smtClean="0"/>
              <a:t>Loodusekskursioon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dirty="0" smtClean="0"/>
              <a:t>Liikumine looduses uute teadmiste ja kogemuste saamiseks</a:t>
            </a:r>
            <a:endParaRPr lang="et-EE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t-EE" dirty="0"/>
          </a:p>
          <a:p>
            <a:pPr eaLnBrk="1" hangingPunct="1">
              <a:lnSpc>
                <a:spcPct val="90000"/>
              </a:lnSpc>
              <a:defRPr/>
            </a:pPr>
            <a:endParaRPr lang="et-EE" b="1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09446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E5CC6E59-A643-4E17-96F0-C1FCEB72F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 dirty="0" smtClean="0"/>
              <a:t>Mis on mis ja kes on kes?</a:t>
            </a:r>
            <a:endParaRPr lang="et-EE" altLang="en-US" b="1" dirty="0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D1F849B8-A770-445B-98E6-60B9EFF7E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t-EE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t-EE" b="1" dirty="0" smtClean="0"/>
              <a:t>Matkajuht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dirty="0" smtClean="0"/>
              <a:t>Praktiline funktsioon: näidata teed, valida puhkekohad, pidada ajast kinni</a:t>
            </a:r>
            <a:endParaRPr lang="et-EE" dirty="0"/>
          </a:p>
          <a:p>
            <a:pPr lvl="1" eaLnBrk="1" hangingPunct="1">
              <a:lnSpc>
                <a:spcPct val="90000"/>
              </a:lnSpc>
              <a:defRPr/>
            </a:pPr>
            <a:endParaRPr lang="et-EE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b="1" dirty="0" smtClean="0"/>
              <a:t>Loodusgiid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dirty="0" smtClean="0"/>
              <a:t>Looduse vahendamine – sisaldab pedagoogilist osa</a:t>
            </a:r>
            <a:endParaRPr lang="et-EE" dirty="0"/>
          </a:p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t-EE" sz="2000" dirty="0" smtClean="0"/>
          </a:p>
          <a:p>
            <a:pPr marL="0" indent="0" algn="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t-EE" sz="2000" dirty="0" err="1" smtClean="0"/>
              <a:t>Ulrik</a:t>
            </a:r>
            <a:r>
              <a:rPr lang="et-EE" sz="2000" dirty="0" smtClean="0"/>
              <a:t> </a:t>
            </a:r>
            <a:r>
              <a:rPr lang="et-EE" sz="2000" dirty="0" err="1" smtClean="0"/>
              <a:t>Alm</a:t>
            </a:r>
            <a:r>
              <a:rPr lang="et-EE" sz="2000" dirty="0" smtClean="0"/>
              <a:t> (Rootsi loodusgiid)</a:t>
            </a:r>
            <a:endParaRPr lang="et-EE" sz="2000" dirty="0"/>
          </a:p>
          <a:p>
            <a:pPr eaLnBrk="1" hangingPunct="1">
              <a:lnSpc>
                <a:spcPct val="90000"/>
              </a:lnSpc>
              <a:defRPr/>
            </a:pPr>
            <a:endParaRPr lang="et-EE" b="1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17831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E5CC6E59-A643-4E17-96F0-C1FCEB72F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 dirty="0" smtClean="0"/>
              <a:t>Loodusgiid või matkajuht</a:t>
            </a:r>
            <a:endParaRPr lang="et-EE" altLang="en-US" b="1" dirty="0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D1F849B8-A770-445B-98E6-60B9EFF7E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t-EE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t-EE" b="1" dirty="0" smtClean="0"/>
              <a:t>Matkajuht, retkejuht, aktiivtegevuste instruktor</a:t>
            </a:r>
            <a:endParaRPr lang="et-EE" b="1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dirty="0" smtClean="0"/>
              <a:t>Viib läbi </a:t>
            </a:r>
            <a:r>
              <a:rPr lang="et-EE" dirty="0"/>
              <a:t>aktiivtegevusi (köietööd, seikluspargi tööd, matkad veekogudel, jalgsimatkad jne.), mis eeldab füüsilist ettevalmistust</a:t>
            </a:r>
            <a:r>
              <a:rPr lang="et-EE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dirty="0"/>
              <a:t>K</a:t>
            </a:r>
            <a:r>
              <a:rPr lang="et-EE" dirty="0" smtClean="0"/>
              <a:t>asutab eri </a:t>
            </a:r>
            <a:r>
              <a:rPr lang="et-EE" dirty="0"/>
              <a:t>erialaspetsiifilisi vahendeid, oskab adekvaatselt hinnata riske, käituda </a:t>
            </a:r>
            <a:r>
              <a:rPr lang="et-EE" dirty="0" smtClean="0"/>
              <a:t>kriisiolukorras, </a:t>
            </a:r>
            <a:r>
              <a:rPr lang="et-EE" dirty="0"/>
              <a:t>anda </a:t>
            </a:r>
            <a:r>
              <a:rPr lang="et-EE" dirty="0" smtClean="0"/>
              <a:t>esmaabi.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3079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E5CC6E59-A643-4E17-96F0-C1FCEB72F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 dirty="0" smtClean="0"/>
              <a:t>Loodusgiid või matkajuht</a:t>
            </a:r>
            <a:endParaRPr lang="et-EE" altLang="en-US" b="1" dirty="0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D1F849B8-A770-445B-98E6-60B9EFF7E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t-EE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t-EE" b="1" dirty="0" smtClean="0"/>
              <a:t>Loodusgiid (</a:t>
            </a:r>
            <a:r>
              <a:rPr lang="et-EE" b="1" i="1" dirty="0" err="1"/>
              <a:t>nature</a:t>
            </a:r>
            <a:r>
              <a:rPr lang="et-EE" b="1" i="1" dirty="0"/>
              <a:t> </a:t>
            </a:r>
            <a:r>
              <a:rPr lang="et-EE" b="1" i="1" dirty="0" err="1" smtClean="0"/>
              <a:t>interpreter</a:t>
            </a:r>
            <a:r>
              <a:rPr lang="et-EE" b="1" i="1" dirty="0" smtClean="0"/>
              <a:t>)</a:t>
            </a:r>
            <a:endParaRPr lang="et-EE" b="1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dirty="0"/>
              <a:t>L</a:t>
            </a:r>
            <a:r>
              <a:rPr lang="et-EE" dirty="0" smtClean="0"/>
              <a:t>ooduse vahendaja, </a:t>
            </a:r>
            <a:r>
              <a:rPr lang="et-EE" dirty="0"/>
              <a:t>kes tutvustab teadmisi </a:t>
            </a:r>
            <a:r>
              <a:rPr lang="et-EE" dirty="0" smtClean="0"/>
              <a:t>loodusest ning kujundab </a:t>
            </a:r>
            <a:r>
              <a:rPr lang="et-EE" dirty="0"/>
              <a:t>arusaama, et inimene on osa loodusest. 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dirty="0" smtClean="0"/>
              <a:t>Looduse vahendamine </a:t>
            </a:r>
            <a:r>
              <a:rPr lang="et-EE" dirty="0"/>
              <a:t>kujundab inimeste väärtushinnanguid ja positiivset suhtumist </a:t>
            </a:r>
            <a:r>
              <a:rPr lang="et-EE" dirty="0" smtClean="0"/>
              <a:t>loodusesse emotsionaalse </a:t>
            </a:r>
            <a:r>
              <a:rPr lang="et-EE" dirty="0"/>
              <a:t>aktiivse tegevuse </a:t>
            </a:r>
            <a:r>
              <a:rPr lang="et-EE" dirty="0" smtClean="0"/>
              <a:t>kaudu. </a:t>
            </a:r>
          </a:p>
          <a:p>
            <a:pPr marL="471487" lvl="1" indent="0" eaLnBrk="1" hangingPunct="1">
              <a:lnSpc>
                <a:spcPct val="90000"/>
              </a:lnSpc>
              <a:buNone/>
              <a:defRPr/>
            </a:pPr>
            <a:r>
              <a:rPr lang="et-EE" dirty="0"/>
              <a:t>	</a:t>
            </a:r>
            <a:r>
              <a:rPr lang="et-EE" dirty="0" smtClean="0"/>
              <a:t>	</a:t>
            </a:r>
            <a:r>
              <a:rPr lang="et-EE" sz="1600" dirty="0" smtClean="0"/>
              <a:t>(</a:t>
            </a:r>
            <a:r>
              <a:rPr lang="et-EE" sz="1600" dirty="0"/>
              <a:t>Käsiraamat loodusturismi ettevõtjale 2007:4). </a:t>
            </a:r>
            <a:endParaRPr lang="et-EE" sz="1600" b="1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89684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E5CC6E59-A643-4E17-96F0-C1FCEB72F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 dirty="0" smtClean="0"/>
              <a:t>Loodusgiid</a:t>
            </a:r>
            <a:endParaRPr lang="et-EE" altLang="en-US" b="1" dirty="0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D1F849B8-A770-445B-98E6-60B9EFF7E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t-EE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t-EE" dirty="0" smtClean="0"/>
              <a:t>Loodusgiidi ülesanne on „karjatada” gruppi metsas ja maastikul.</a:t>
            </a:r>
          </a:p>
          <a:p>
            <a:pPr eaLnBrk="1" hangingPunct="1">
              <a:lnSpc>
                <a:spcPct val="90000"/>
              </a:lnSpc>
              <a:defRPr/>
            </a:pPr>
            <a:endParaRPr lang="et-EE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dirty="0"/>
              <a:t>Viib turiste loodus- või </a:t>
            </a:r>
            <a:r>
              <a:rPr lang="et-EE" dirty="0" smtClean="0"/>
              <a:t>pärandkultuurmaastikele</a:t>
            </a:r>
            <a:r>
              <a:rPr lang="et-EE" dirty="0"/>
              <a:t>, rakendades ökoturismi põhimõtteid.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dirty="0" smtClean="0"/>
              <a:t>Avab looduses </a:t>
            </a:r>
            <a:r>
              <a:rPr lang="et-EE" dirty="0"/>
              <a:t>olevate </a:t>
            </a:r>
            <a:r>
              <a:rPr lang="et-EE" dirty="0" smtClean="0"/>
              <a:t>objekte </a:t>
            </a:r>
            <a:r>
              <a:rPr lang="et-EE" dirty="0"/>
              <a:t>ja nende </a:t>
            </a:r>
            <a:r>
              <a:rPr lang="et-EE" dirty="0" smtClean="0"/>
              <a:t>tähendusi.</a:t>
            </a:r>
            <a:endParaRPr lang="et-EE" dirty="0"/>
          </a:p>
          <a:p>
            <a:pPr lvl="1" eaLnBrk="1" hangingPunct="1">
              <a:lnSpc>
                <a:spcPct val="90000"/>
              </a:lnSpc>
              <a:defRPr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181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ealkiri 1">
            <a:extLst>
              <a:ext uri="{FF2B5EF4-FFF2-40B4-BE49-F238E27FC236}">
                <a16:creationId xmlns="" xmlns:a16="http://schemas.microsoft.com/office/drawing/2014/main" id="{ED4A8FB7-FBF7-44A9-B23F-778D26CE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/>
              <a:t>Giid</a:t>
            </a:r>
          </a:p>
        </p:txBody>
      </p:sp>
      <p:sp>
        <p:nvSpPr>
          <p:cNvPr id="17411" name="Sisu kohatäide 2">
            <a:extLst>
              <a:ext uri="{FF2B5EF4-FFF2-40B4-BE49-F238E27FC236}">
                <a16:creationId xmlns="" xmlns:a16="http://schemas.microsoft.com/office/drawing/2014/main" id="{F2317A4E-1276-4DFA-8388-2A0905A50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b="1"/>
              <a:t>Giid</a:t>
            </a:r>
            <a:r>
              <a:rPr lang="et-EE" altLang="en-US"/>
              <a:t> (prantsuse keeles </a:t>
            </a:r>
            <a:r>
              <a:rPr lang="et-EE" altLang="en-US" i="1"/>
              <a:t>guide</a:t>
            </a:r>
            <a:r>
              <a:rPr lang="et-EE" altLang="en-US"/>
              <a:t>) on isik, kes tutvustab turistidele ja ekskursantidele vaatamisväärsusi või muuseumites eksponaate. </a:t>
            </a:r>
          </a:p>
          <a:p>
            <a:r>
              <a:rPr lang="et-EE" altLang="en-US"/>
              <a:t>Giid on ka isik, kes juhib kedagi läbi tundmatu või kaardistamata maa-ala.</a:t>
            </a:r>
          </a:p>
          <a:p>
            <a:pPr lvl="4">
              <a:buFont typeface="Wingdings" panose="05000000000000000000" pitchFamily="2" charset="2"/>
              <a:buNone/>
            </a:pPr>
            <a:endParaRPr lang="et-EE" altLang="en-US"/>
          </a:p>
          <a:p>
            <a:pPr lvl="4">
              <a:buFont typeface="Wingdings" panose="05000000000000000000" pitchFamily="2" charset="2"/>
              <a:buNone/>
            </a:pPr>
            <a:r>
              <a:rPr lang="et-EE" altLang="en-US"/>
              <a:t>						Wikipedia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A7A31EFE-DCD8-41F9-AF06-71E09D576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Interpreteerimine</a:t>
            </a:r>
            <a:endParaRPr lang="en-US" altLang="en-US" b="1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6B11E553-E383-4D58-A925-F7326F49C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/>
          </a:p>
          <a:p>
            <a:pPr eaLnBrk="1" hangingPunct="1"/>
            <a:r>
              <a:rPr lang="et-EE" altLang="en-US"/>
              <a:t>Giid kujundab turisti arvamust ja hoiakuid, sellepärast peab faktidega ümber käima vastutustundlikult</a:t>
            </a:r>
          </a:p>
          <a:p>
            <a:pPr eaLnBrk="1" hangingPunct="1"/>
            <a:endParaRPr lang="et-EE" altLang="en-US"/>
          </a:p>
          <a:p>
            <a:pPr eaLnBrk="1" hangingPunct="1"/>
            <a:r>
              <a:rPr lang="et-EE" altLang="en-US"/>
              <a:t>Giid vastutab, et tema sõnumid oleksid õiged ja eetilised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669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D7A64529-5B1F-4C18-9919-514016595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Interpreteerimine</a:t>
            </a:r>
            <a:endParaRPr lang="en-US" altLang="en-US" b="1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E104015E-65D5-447A-B024-FCD0C08B5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t-EE" altLang="en-US" dirty="0"/>
          </a:p>
          <a:p>
            <a:r>
              <a:rPr lang="et-EE" altLang="en-US" b="1" dirty="0"/>
              <a:t>interpreteerima</a:t>
            </a:r>
            <a:r>
              <a:rPr lang="et-EE" altLang="en-US" dirty="0"/>
              <a:t> (ladina k) - tõlgendama, seletama ja tõlkima.</a:t>
            </a:r>
            <a:endParaRPr lang="en-US" altLang="en-US" dirty="0"/>
          </a:p>
          <a:p>
            <a:endParaRPr lang="et-EE" altLang="en-US" dirty="0"/>
          </a:p>
          <a:p>
            <a:r>
              <a:rPr lang="et-EE" altLang="en-US" b="1" dirty="0"/>
              <a:t>Interpretatsioon</a:t>
            </a:r>
            <a:r>
              <a:rPr lang="et-EE" altLang="en-US" dirty="0"/>
              <a:t> on selgitav informatsioon, mis aitab inimestel aru saada, mida nad </a:t>
            </a:r>
            <a:r>
              <a:rPr lang="et-EE" altLang="en-US" dirty="0" smtClean="0"/>
              <a:t>näevad</a:t>
            </a:r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3265767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8940A236-B73D-41C2-8E14-7E6DD1324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Interpreteerimine</a:t>
            </a:r>
            <a:endParaRPr lang="en-US" altLang="en-US" b="1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3E6467F6-502F-47B6-9081-7F1B3CAE29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t-EE" altLang="en-US" dirty="0"/>
          </a:p>
          <a:p>
            <a:r>
              <a:rPr lang="et-EE" altLang="en-US" dirty="0"/>
              <a:t>Interpreteerimine rõhutab pigem </a:t>
            </a:r>
            <a:r>
              <a:rPr lang="et-EE" altLang="en-US" b="1" dirty="0"/>
              <a:t>ideede</a:t>
            </a:r>
            <a:r>
              <a:rPr lang="et-EE" altLang="en-US" dirty="0"/>
              <a:t> ja </a:t>
            </a:r>
            <a:r>
              <a:rPr lang="et-EE" altLang="en-US" b="1" dirty="0"/>
              <a:t>seoste</a:t>
            </a:r>
            <a:r>
              <a:rPr lang="et-EE" altLang="en-US" dirty="0"/>
              <a:t> kui </a:t>
            </a:r>
            <a:r>
              <a:rPr lang="et-EE" altLang="en-US" dirty="0" smtClean="0"/>
              <a:t>lihtsalt üksikute </a:t>
            </a:r>
            <a:r>
              <a:rPr lang="et-EE" altLang="en-US" b="1" dirty="0" smtClean="0"/>
              <a:t>faktide</a:t>
            </a:r>
            <a:r>
              <a:rPr lang="et-EE" altLang="en-US" dirty="0" smtClean="0"/>
              <a:t> </a:t>
            </a:r>
            <a:r>
              <a:rPr lang="et-EE" altLang="en-US" dirty="0"/>
              <a:t>edasi andmist. </a:t>
            </a:r>
          </a:p>
          <a:p>
            <a:endParaRPr lang="et-EE" altLang="en-US" dirty="0"/>
          </a:p>
          <a:p>
            <a:r>
              <a:rPr lang="et-EE" altLang="en-US" dirty="0"/>
              <a:t>Interpreteerimise tuum on </a:t>
            </a:r>
            <a:r>
              <a:rPr lang="et-EE" altLang="en-US" b="1" dirty="0"/>
              <a:t>sõnum</a:t>
            </a:r>
            <a:r>
              <a:rPr lang="et-EE" altLang="en-US" dirty="0"/>
              <a:t>, mille edastamiseks kasutakse </a:t>
            </a:r>
            <a:r>
              <a:rPr lang="et-EE" altLang="en-US" dirty="0" smtClean="0"/>
              <a:t>eri </a:t>
            </a:r>
            <a:r>
              <a:rPr lang="et-EE" altLang="en-US" b="1" dirty="0"/>
              <a:t>tehnikaid</a:t>
            </a:r>
            <a:r>
              <a:rPr lang="et-EE" altLang="en-US" dirty="0"/>
              <a:t>. </a:t>
            </a:r>
            <a:endParaRPr lang="en-US" altLang="en-US" dirty="0"/>
          </a:p>
          <a:p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2060672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8940A236-B73D-41C2-8E14-7E6DD1324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Interpreteerimine</a:t>
            </a:r>
            <a:endParaRPr lang="en-US" altLang="en-US" b="1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3E6467F6-502F-47B6-9081-7F1B3CAE29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Interpreteerimise metoodika:</a:t>
            </a:r>
            <a:endParaRPr lang="et-EE" dirty="0"/>
          </a:p>
          <a:p>
            <a:pPr lvl="1"/>
            <a:r>
              <a:rPr lang="et-EE" dirty="0"/>
              <a:t>Miks? - eesmärk - mida tahetakse </a:t>
            </a:r>
            <a:r>
              <a:rPr lang="et-EE" dirty="0" smtClean="0"/>
              <a:t>saavutada</a:t>
            </a:r>
            <a:endParaRPr lang="et-EE" dirty="0"/>
          </a:p>
          <a:p>
            <a:pPr lvl="1"/>
            <a:r>
              <a:rPr lang="et-EE" dirty="0"/>
              <a:t>Mida? - sisu - millest </a:t>
            </a:r>
            <a:r>
              <a:rPr lang="et-EE" dirty="0" smtClean="0"/>
              <a:t>räägitakse</a:t>
            </a:r>
            <a:endParaRPr lang="et-EE" dirty="0"/>
          </a:p>
          <a:p>
            <a:pPr lvl="1"/>
            <a:r>
              <a:rPr lang="et-EE" dirty="0"/>
              <a:t>Kuidas? - vorm, meetod - millist meetodit kasutada ( oleneb sihtgrupi keskmisest vanusest, huvidest)</a:t>
            </a:r>
          </a:p>
          <a:p>
            <a:pPr lvl="1"/>
            <a:r>
              <a:rPr lang="et-EE" dirty="0"/>
              <a:t>Mille abil? - kas võtta abiks ka mingeid </a:t>
            </a:r>
            <a:r>
              <a:rPr lang="et-EE" dirty="0" smtClean="0"/>
              <a:t>vahendeid</a:t>
            </a:r>
            <a:endParaRPr lang="en-US" altLang="en-US" dirty="0"/>
          </a:p>
          <a:p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847645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2D0DE688-1016-46EC-8E63-EF4A5CCB6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Interpreteerimine</a:t>
            </a:r>
            <a:endParaRPr lang="en-US" altLang="en-US" b="1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E7372DAA-2B39-457E-9ADE-1D9184407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t-EE" altLang="en-US" dirty="0"/>
          </a:p>
          <a:p>
            <a:r>
              <a:rPr lang="et-EE" altLang="en-US" dirty="0"/>
              <a:t>Hea ekskursioon </a:t>
            </a:r>
            <a:r>
              <a:rPr lang="et-EE" altLang="en-US" dirty="0" smtClean="0"/>
              <a:t>peaks </a:t>
            </a:r>
            <a:r>
              <a:rPr lang="et-EE" altLang="en-US" dirty="0"/>
              <a:t>olema kombinatsioon </a:t>
            </a:r>
            <a:r>
              <a:rPr lang="et-EE" altLang="en-US" b="1" dirty="0"/>
              <a:t>infost</a:t>
            </a:r>
            <a:r>
              <a:rPr lang="et-EE" altLang="en-US" dirty="0"/>
              <a:t> ja </a:t>
            </a:r>
            <a:r>
              <a:rPr lang="et-EE" altLang="en-US" b="1" dirty="0"/>
              <a:t>meelelahutusest</a:t>
            </a:r>
            <a:r>
              <a:rPr lang="et-EE" altLang="en-US" dirty="0"/>
              <a:t>, mis on sobitatud </a:t>
            </a:r>
            <a:r>
              <a:rPr lang="et-EE" altLang="en-US" dirty="0" smtClean="0"/>
              <a:t>kliendi </a:t>
            </a:r>
            <a:r>
              <a:rPr lang="et-EE" altLang="en-US" b="1" dirty="0"/>
              <a:t>huvidega</a:t>
            </a:r>
            <a:r>
              <a:rPr lang="et-EE" altLang="en-US" dirty="0"/>
              <a:t> ning esitatud </a:t>
            </a:r>
            <a:r>
              <a:rPr lang="et-EE" altLang="en-US" b="1" dirty="0"/>
              <a:t>haaravalt</a:t>
            </a:r>
            <a:r>
              <a:rPr lang="et-EE" altLang="en-US" dirty="0"/>
              <a:t> </a:t>
            </a:r>
            <a:r>
              <a:rPr lang="et-EE" altLang="en-US" dirty="0" smtClean="0"/>
              <a:t>ja </a:t>
            </a:r>
            <a:r>
              <a:rPr lang="et-EE" altLang="en-US" b="1" dirty="0" smtClean="0"/>
              <a:t>reisiseltskonnaga </a:t>
            </a:r>
            <a:r>
              <a:rPr lang="et-EE" altLang="en-US" b="1" dirty="0"/>
              <a:t>arvestavalt</a:t>
            </a:r>
            <a:r>
              <a:rPr lang="et-EE" altLang="en-US" dirty="0"/>
              <a:t>. </a:t>
            </a:r>
            <a:endParaRPr lang="en-US" altLang="en-US" dirty="0"/>
          </a:p>
          <a:p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4246395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65039375-4C58-4917-B904-F1375B305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Interpreteerimine</a:t>
            </a:r>
            <a:endParaRPr lang="en-US" altLang="en-US" b="1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7C1D178-41D4-4BCF-ABAB-F8018AC87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844824"/>
            <a:ext cx="8001000" cy="4174976"/>
          </a:xfrm>
        </p:spPr>
        <p:txBody>
          <a:bodyPr/>
          <a:lstStyle/>
          <a:p>
            <a:r>
              <a:rPr lang="et-EE" altLang="en-US" dirty="0" smtClean="0"/>
              <a:t>Iga </a:t>
            </a:r>
            <a:r>
              <a:rPr lang="et-EE" altLang="en-US" dirty="0"/>
              <a:t>interpreteerimine/tõlgendamine, mis ei </a:t>
            </a:r>
            <a:r>
              <a:rPr lang="et-EE" altLang="en-US" dirty="0" smtClean="0"/>
              <a:t>arvesta külastaja </a:t>
            </a:r>
            <a:r>
              <a:rPr lang="et-EE" altLang="en-US" dirty="0"/>
              <a:t>isikupära või isiklike </a:t>
            </a:r>
            <a:r>
              <a:rPr lang="et-EE" altLang="en-US" dirty="0" smtClean="0"/>
              <a:t>kogemusi, </a:t>
            </a:r>
            <a:r>
              <a:rPr lang="et-EE" altLang="en-US" dirty="0"/>
              <a:t>on oma olemuselt steriilne.</a:t>
            </a:r>
            <a:endParaRPr lang="en-US" altLang="en-US" dirty="0"/>
          </a:p>
          <a:p>
            <a:endParaRPr lang="et-EE" altLang="en-US" dirty="0" smtClean="0"/>
          </a:p>
          <a:p>
            <a:r>
              <a:rPr lang="et-EE" altLang="en-US" dirty="0" smtClean="0"/>
              <a:t>Info </a:t>
            </a:r>
            <a:r>
              <a:rPr lang="et-EE" altLang="en-US" dirty="0"/>
              <a:t>edastamine kui selline ei ole veel tõlgendamine, kuigi tõlgendamine sisaldab infot.</a:t>
            </a:r>
          </a:p>
        </p:txBody>
      </p:sp>
    </p:spTree>
    <p:extLst>
      <p:ext uri="{BB962C8B-B14F-4D97-AF65-F5344CB8AC3E}">
        <p14:creationId xmlns:p14="http://schemas.microsoft.com/office/powerpoint/2010/main" val="2696202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DECD2F08-6D72-474D-A166-5D3DB0ACAA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Interpreteerimine</a:t>
            </a:r>
            <a:endParaRPr lang="en-US" altLang="en-US" b="1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694D27B8-35C0-469C-B9A2-500BFD222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altLang="en-US" dirty="0"/>
              <a:t>Tõlgendamine on kunst, mis nõuab </a:t>
            </a:r>
            <a:r>
              <a:rPr lang="et-EE" altLang="en-US" dirty="0" smtClean="0"/>
              <a:t>eri oskusi ja loomingulisust</a:t>
            </a:r>
          </a:p>
          <a:p>
            <a:endParaRPr lang="en-US" altLang="en-US" dirty="0"/>
          </a:p>
          <a:p>
            <a:r>
              <a:rPr lang="et-EE" altLang="en-US" dirty="0"/>
              <a:t>Peamine p</a:t>
            </a:r>
            <a:r>
              <a:rPr lang="et-EE" altLang="en-US" dirty="0" smtClean="0"/>
              <a:t>ole </a:t>
            </a:r>
            <a:r>
              <a:rPr lang="et-EE" altLang="en-US" dirty="0"/>
              <a:t>õpetamine ja teadmiste edastamine, </a:t>
            </a:r>
            <a:r>
              <a:rPr lang="et-EE" altLang="en-US" dirty="0" smtClean="0"/>
              <a:t>vaid külastaja innustamine kaasa mõtlema ja et tal tekiks oma mõtted </a:t>
            </a:r>
            <a:r>
              <a:rPr lang="et-EE" altLang="en-US" dirty="0"/>
              <a:t>ja </a:t>
            </a:r>
            <a:r>
              <a:rPr lang="et-EE" altLang="en-US" dirty="0" smtClean="0"/>
              <a:t>seisukohad. </a:t>
            </a:r>
            <a:endParaRPr lang="en-US" altLang="en-US" dirty="0"/>
          </a:p>
          <a:p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3487395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8A56B9BE-6CC8-4029-A08A-7BF92ABE6D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 dirty="0"/>
              <a:t>Looduse </a:t>
            </a:r>
            <a:r>
              <a:rPr lang="et-EE" altLang="en-US" b="1" dirty="0" smtClean="0"/>
              <a:t>vahendamine</a:t>
            </a:r>
            <a:endParaRPr lang="en-US" altLang="en-US" b="1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35D936F5-9B8E-40F7-BB11-A40AC334C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altLang="en-US" dirty="0"/>
              <a:t>Looduse vahendamine tähendab looduse tutvustamist vormis, mis teadmiste jagamise kõrval kujundab arusaama, et inimene on osa loodusest, et loodus on majanduse ning kultuuri alus.</a:t>
            </a:r>
          </a:p>
          <a:p>
            <a:r>
              <a:rPr lang="et-EE" altLang="en-US" dirty="0"/>
              <a:t>Looduse vahendamises on oluline roll praktilistel kogemustel ja elamustel loodusest. </a:t>
            </a:r>
          </a:p>
        </p:txBody>
      </p:sp>
    </p:spTree>
    <p:extLst>
      <p:ext uri="{BB962C8B-B14F-4D97-AF65-F5344CB8AC3E}">
        <p14:creationId xmlns:p14="http://schemas.microsoft.com/office/powerpoint/2010/main" val="34585782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ealkiri 1">
            <a:extLst>
              <a:ext uri="{FF2B5EF4-FFF2-40B4-BE49-F238E27FC236}">
                <a16:creationId xmlns:a16="http://schemas.microsoft.com/office/drawing/2014/main" xmlns="" id="{9A58A3A9-A253-4224-82AF-9170737B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b="1" dirty="0"/>
              <a:t>Looduse </a:t>
            </a:r>
            <a:r>
              <a:rPr lang="et-EE" altLang="en-US" b="1" dirty="0" smtClean="0"/>
              <a:t>vahendamine</a:t>
            </a:r>
            <a:endParaRPr lang="et-EE" altLang="en-US" b="1" dirty="0"/>
          </a:p>
        </p:txBody>
      </p:sp>
      <p:sp>
        <p:nvSpPr>
          <p:cNvPr id="20483" name="Sisu kohatäide 2">
            <a:extLst>
              <a:ext uri="{FF2B5EF4-FFF2-40B4-BE49-F238E27FC236}">
                <a16:creationId xmlns:a16="http://schemas.microsoft.com/office/drawing/2014/main" xmlns="" id="{86385D2E-E7C7-45C8-96A8-A8F143897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/>
              <a:t>Looduse vahendamine (interpreteerimine) sisaldab loodusteaduste või nendega seotud valdkondade oskuskeele tõlkimist erialase ettevalmistuseta inimesele mõistetavasse huvitavasse ja nauditavasse keelde.</a:t>
            </a:r>
          </a:p>
        </p:txBody>
      </p:sp>
    </p:spTree>
    <p:extLst>
      <p:ext uri="{BB962C8B-B14F-4D97-AF65-F5344CB8AC3E}">
        <p14:creationId xmlns:p14="http://schemas.microsoft.com/office/powerpoint/2010/main" val="4055358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E5CC6E59-A643-4E17-96F0-C1FCEB72F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 dirty="0" smtClean="0"/>
              <a:t>Loodusgiid</a:t>
            </a:r>
            <a:endParaRPr lang="et-EE" altLang="en-US" b="1" dirty="0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D1F849B8-A770-445B-98E6-60B9EFF7E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t-EE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t-EE" dirty="0" smtClean="0"/>
              <a:t>Elavat loodusgiidi pole võimalik asendada audiogiidi või muu interaktiivse süsteemiga, sest loodusgiidi keskkond pole kunagi püsinäitus.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t-EE" dirty="0"/>
              <a:t>Loodusgiid ei tea kunagi ette, mida või keda sel päeval </a:t>
            </a:r>
            <a:r>
              <a:rPr lang="et-EE" dirty="0" smtClean="0"/>
              <a:t>kohatakse</a:t>
            </a:r>
          </a:p>
        </p:txBody>
      </p:sp>
    </p:spTree>
    <p:extLst>
      <p:ext uri="{BB962C8B-B14F-4D97-AF65-F5344CB8AC3E}">
        <p14:creationId xmlns:p14="http://schemas.microsoft.com/office/powerpoint/2010/main" val="5254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25060DBB-A140-4DCF-BD30-A666AA41F8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Kes on kes</a:t>
            </a:r>
            <a:endParaRPr lang="en-US" altLang="en-US" b="1"/>
          </a:p>
        </p:txBody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BE667387-8783-4ADB-B571-41B2098CC4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 sz="2600" b="1"/>
          </a:p>
          <a:p>
            <a:pPr eaLnBrk="1" hangingPunct="1"/>
            <a:r>
              <a:rPr lang="et-EE" altLang="en-US" b="1"/>
              <a:t>Giid (</a:t>
            </a:r>
            <a:r>
              <a:rPr lang="et-EE" altLang="en-US" b="1" i="1"/>
              <a:t>Tourist Guide</a:t>
            </a:r>
            <a:r>
              <a:rPr lang="et-EE" altLang="en-US" b="1"/>
              <a:t>)</a:t>
            </a:r>
            <a:r>
              <a:rPr lang="et-EE" altLang="en-US"/>
              <a:t> - isik, kes tutvustab huviväärsusi eelnevalt kokkulepitud programmi, marsruudi ja ajakava järgi. </a:t>
            </a:r>
            <a:endParaRPr lang="et-EE" altLang="en-US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t-EE" altLang="en-US"/>
              <a:t> </a:t>
            </a:r>
          </a:p>
          <a:p>
            <a:pPr eaLnBrk="1" hangingPunct="1"/>
            <a:endParaRPr lang="en-US" altLang="en-US" sz="2600"/>
          </a:p>
          <a:p>
            <a:pPr eaLnBrk="1" hangingPunct="1"/>
            <a:endParaRPr lang="en-US" altLang="en-US" sz="26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E5CC6E59-A643-4E17-96F0-C1FCEB72F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 dirty="0" smtClean="0"/>
              <a:t>Loodusgiid</a:t>
            </a:r>
            <a:endParaRPr lang="et-EE" altLang="en-US" b="1" dirty="0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D1F849B8-A770-445B-98E6-60B9EFF7E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t-EE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t-EE" dirty="0" smtClean="0"/>
              <a:t>Loodusgiid peab </a:t>
            </a:r>
            <a:r>
              <a:rPr lang="et-EE" dirty="0"/>
              <a:t>oskama </a:t>
            </a:r>
            <a:r>
              <a:rPr lang="et-EE" dirty="0" smtClean="0"/>
              <a:t>lugeda loodusmärke </a:t>
            </a:r>
            <a:r>
              <a:rPr lang="et-EE" dirty="0"/>
              <a:t>ja </a:t>
            </a:r>
            <a:r>
              <a:rPr lang="et-EE" dirty="0" smtClean="0"/>
              <a:t>maastikku, </a:t>
            </a:r>
            <a:r>
              <a:rPr lang="et-EE" dirty="0"/>
              <a:t>et teada, kes on siin käinud ja mida </a:t>
            </a:r>
            <a:r>
              <a:rPr lang="et-EE" dirty="0" smtClean="0"/>
              <a:t>teinud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t-EE" dirty="0" smtClean="0"/>
              <a:t>Ta </a:t>
            </a:r>
            <a:r>
              <a:rPr lang="et-EE" dirty="0"/>
              <a:t>peab oskama märgata tegelasi, kes varjatult tegutsevad ja keda tavajalutaja ei pane tähele.</a:t>
            </a:r>
          </a:p>
        </p:txBody>
      </p:sp>
    </p:spTree>
    <p:extLst>
      <p:ext uri="{BB962C8B-B14F-4D97-AF65-F5344CB8AC3E}">
        <p14:creationId xmlns:p14="http://schemas.microsoft.com/office/powerpoint/2010/main" val="561346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0C699B2F-CA38-4986-8F62-A112546F37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Hea giid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35F8C95A-A74A-47ED-9C1A-F05C45E808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endParaRPr lang="et-EE" altLang="en-US"/>
          </a:p>
          <a:p>
            <a:pPr algn="just" eaLnBrk="1" hangingPunct="1"/>
            <a:r>
              <a:rPr lang="et-EE" altLang="en-US"/>
              <a:t>tunnetab gruppi, selle ootusi ja vajadusi ning on suuteline saavutama ühenduskanali inimeste südamete, iseenda ja ümbritseva keskkonna vahel. </a:t>
            </a:r>
          </a:p>
        </p:txBody>
      </p:sp>
    </p:spTree>
    <p:extLst>
      <p:ext uri="{BB962C8B-B14F-4D97-AF65-F5344CB8AC3E}">
        <p14:creationId xmlns:p14="http://schemas.microsoft.com/office/powerpoint/2010/main" val="19419123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73BF120A-A9FC-4DFF-82C3-0C127AA80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b="1" dirty="0" smtClean="0"/>
              <a:t>Tunne oma klienti</a:t>
            </a:r>
            <a:endParaRPr lang="et-EE" altLang="nl-NL" b="1" dirty="0"/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012A08DC-7C28-4E1D-B2AF-1259D1D1C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t-EE" altLang="nl-NL" b="1" dirty="0"/>
          </a:p>
          <a:p>
            <a:pPr eaLnBrk="1" hangingPunct="1"/>
            <a:r>
              <a:rPr lang="et-EE" altLang="nl-NL" dirty="0" smtClean="0"/>
              <a:t>Tipud ei vaja üldjuhul giidi</a:t>
            </a:r>
          </a:p>
          <a:p>
            <a:pPr lvl="1" eaLnBrk="1" hangingPunct="1"/>
            <a:endParaRPr lang="et-EE" altLang="nl-NL" dirty="0" smtClean="0"/>
          </a:p>
          <a:p>
            <a:pPr eaLnBrk="1" hangingPunct="1"/>
            <a:r>
              <a:rPr lang="et-EE" altLang="nl-NL" dirty="0" smtClean="0"/>
              <a:t>Giidi vajab tavaline inimene, kes</a:t>
            </a:r>
          </a:p>
          <a:p>
            <a:pPr lvl="1" eaLnBrk="1" hangingPunct="1"/>
            <a:r>
              <a:rPr lang="et-EE" altLang="nl-NL" dirty="0" smtClean="0"/>
              <a:t>pelgab üksi loodusesse minna</a:t>
            </a:r>
          </a:p>
          <a:p>
            <a:pPr lvl="1" eaLnBrk="1" hangingPunct="1"/>
            <a:r>
              <a:rPr lang="et-EE" altLang="nl-NL" dirty="0"/>
              <a:t>t</a:t>
            </a:r>
            <a:r>
              <a:rPr lang="et-EE" altLang="nl-NL" dirty="0" smtClean="0"/>
              <a:t>ahab saada uusi teadmisi </a:t>
            </a:r>
          </a:p>
          <a:p>
            <a:pPr lvl="1" eaLnBrk="1" hangingPunct="1"/>
            <a:r>
              <a:rPr lang="et-EE" altLang="nl-NL" dirty="0"/>
              <a:t>t</a:t>
            </a:r>
            <a:r>
              <a:rPr lang="et-EE" altLang="nl-NL" dirty="0" smtClean="0"/>
              <a:t>ahab saada elamust </a:t>
            </a:r>
            <a:endParaRPr lang="et-EE" altLang="nl-NL" dirty="0"/>
          </a:p>
        </p:txBody>
      </p:sp>
    </p:spTree>
    <p:extLst>
      <p:ext uri="{BB962C8B-B14F-4D97-AF65-F5344CB8AC3E}">
        <p14:creationId xmlns:p14="http://schemas.microsoft.com/office/powerpoint/2010/main" val="1384581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4A507CDD-279C-4401-9FA1-78837A2DD4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nl-NL" sz="3400" b="1" dirty="0" smtClean="0"/>
              <a:t>Tunne oma klienti</a:t>
            </a:r>
            <a:endParaRPr lang="et-EE" altLang="nl-NL" sz="3400" b="1" dirty="0"/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2C3D3C9C-44A6-4136-84C6-88F865576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nl-NL"/>
              <a:t>Kes tulevad?</a:t>
            </a:r>
          </a:p>
          <a:p>
            <a:pPr eaLnBrk="1" hangingPunct="1"/>
            <a:r>
              <a:rPr lang="et-EE" altLang="nl-NL"/>
              <a:t>Millal tulevad?</a:t>
            </a:r>
          </a:p>
          <a:p>
            <a:pPr eaLnBrk="1" hangingPunct="1"/>
            <a:r>
              <a:rPr lang="et-EE" altLang="nl-NL"/>
              <a:t>Kui pikka ekskursiooni soovitakse?</a:t>
            </a:r>
          </a:p>
          <a:p>
            <a:pPr eaLnBrk="1" hangingPunct="1"/>
            <a:r>
              <a:rPr lang="et-EE" altLang="nl-NL"/>
              <a:t>Kus on algus ja lõpp?</a:t>
            </a:r>
          </a:p>
          <a:p>
            <a:pPr eaLnBrk="1" hangingPunct="1"/>
            <a:r>
              <a:rPr lang="et-EE" altLang="nl-NL"/>
              <a:t>Millega ekskursioon toimub?</a:t>
            </a:r>
          </a:p>
          <a:p>
            <a:pPr eaLnBrk="1" hangingPunct="1"/>
            <a:r>
              <a:rPr lang="et-EE" altLang="nl-NL"/>
              <a:t>Kui suur on grupp?</a:t>
            </a:r>
          </a:p>
          <a:p>
            <a:pPr eaLnBrk="1" hangingPunct="1"/>
            <a:r>
              <a:rPr lang="et-EE" altLang="nl-NL"/>
              <a:t>Erisoovid</a:t>
            </a:r>
          </a:p>
        </p:txBody>
      </p:sp>
    </p:spTree>
    <p:extLst>
      <p:ext uri="{BB962C8B-B14F-4D97-AF65-F5344CB8AC3E}">
        <p14:creationId xmlns:p14="http://schemas.microsoft.com/office/powerpoint/2010/main" val="27830939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930DCC71-D319-469B-995D-CD4854B66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z="3400" b="1"/>
              <a:t>Giidi isikuomadused (füüsilised)</a:t>
            </a:r>
            <a:endParaRPr lang="en-US" altLang="en-US" sz="3400" b="1"/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9972A557-4E11-4AE2-A2AA-87B4A5567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n-US" dirty="0"/>
              <a:t>hea tervis, </a:t>
            </a:r>
            <a:r>
              <a:rPr lang="et-EE" altLang="en-US" dirty="0" smtClean="0"/>
              <a:t>stressitaluvus</a:t>
            </a:r>
            <a:r>
              <a:rPr lang="et-EE" altLang="en-US" dirty="0"/>
              <a:t>;</a:t>
            </a:r>
          </a:p>
          <a:p>
            <a:pPr eaLnBrk="1" hangingPunct="1"/>
            <a:r>
              <a:rPr lang="et-EE" altLang="en-US" dirty="0"/>
              <a:t>meeldiv ja professionaalne väljanägemine;</a:t>
            </a:r>
          </a:p>
          <a:p>
            <a:pPr eaLnBrk="1" hangingPunct="1"/>
            <a:r>
              <a:rPr lang="et-EE" altLang="en-US" dirty="0"/>
              <a:t>selge ja kõlav hääl, kõnedefektide puudumine</a:t>
            </a:r>
            <a:r>
              <a:rPr lang="et-EE" altLang="en-US" dirty="0" smtClean="0"/>
              <a:t>;</a:t>
            </a:r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11655347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="" xmlns:a16="http://schemas.microsoft.com/office/drawing/2014/main" id="{26700C9F-7CE1-492E-99E0-6325E1D2F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 isikuomadused</a:t>
            </a:r>
            <a:endParaRPr lang="et-EE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="" xmlns:a16="http://schemas.microsoft.com/office/drawing/2014/main" id="{4748848F-AD06-4E4C-B02F-E6B2568CC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n-US" dirty="0"/>
              <a:t>Entusiasm</a:t>
            </a:r>
          </a:p>
          <a:p>
            <a:pPr eaLnBrk="1" hangingPunct="1"/>
            <a:r>
              <a:rPr lang="et-EE" altLang="en-US" dirty="0"/>
              <a:t>Huumorimeel</a:t>
            </a:r>
          </a:p>
          <a:p>
            <a:pPr eaLnBrk="1" hangingPunct="1"/>
            <a:r>
              <a:rPr lang="et-EE" altLang="en-US" dirty="0"/>
              <a:t>Karismaatilisus</a:t>
            </a:r>
          </a:p>
          <a:p>
            <a:pPr eaLnBrk="1" hangingPunct="1"/>
            <a:r>
              <a:rPr lang="et-EE" altLang="en-US" dirty="0" smtClean="0"/>
              <a:t>Suhtlemis- ja teenindusvalmidus</a:t>
            </a:r>
            <a:r>
              <a:rPr lang="et-EE" altLang="en-US" dirty="0"/>
              <a:t>, viisakus, </a:t>
            </a:r>
            <a:r>
              <a:rPr lang="et-EE" altLang="en-US" dirty="0" smtClean="0"/>
              <a:t>tähelepanelikkus</a:t>
            </a:r>
          </a:p>
          <a:p>
            <a:pPr eaLnBrk="1" hangingPunct="1"/>
            <a:r>
              <a:rPr lang="et-EE" altLang="en-US" dirty="0" smtClean="0"/>
              <a:t>Paindlikkus</a:t>
            </a:r>
          </a:p>
          <a:p>
            <a:pPr eaLnBrk="1" hangingPunct="1"/>
            <a:r>
              <a:rPr lang="et-EE" altLang="en-US" dirty="0" smtClean="0"/>
              <a:t>Tolerantsus ja empaatiavõime</a:t>
            </a:r>
            <a:endParaRPr lang="et-EE" altLang="en-US" dirty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42809863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8F0A86D6-FE0F-4694-8B92-7707406D1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sz="3400" b="1"/>
              <a:t>Giidi isikuomadused (vaimsed)</a:t>
            </a:r>
            <a:endParaRPr lang="en-US" altLang="en-US" sz="3400" b="1"/>
          </a:p>
        </p:txBody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689FFD64-610B-4B5A-B4DA-54A50CEC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t-EE" altLang="en-US" b="1" dirty="0"/>
          </a:p>
          <a:p>
            <a:pPr eaLnBrk="1" hangingPunct="1"/>
            <a:r>
              <a:rPr lang="et-EE" altLang="en-US" dirty="0"/>
              <a:t>Õpi- ja </a:t>
            </a:r>
            <a:r>
              <a:rPr lang="et-EE" altLang="en-US" dirty="0" smtClean="0"/>
              <a:t>arenemisvalmidus</a:t>
            </a:r>
          </a:p>
          <a:p>
            <a:pPr eaLnBrk="1" hangingPunct="1"/>
            <a:r>
              <a:rPr lang="et-EE" altLang="en-US" dirty="0" smtClean="0"/>
              <a:t>üldistusvõime</a:t>
            </a:r>
            <a:r>
              <a:rPr lang="et-EE" altLang="en-US" dirty="0"/>
              <a:t>;</a:t>
            </a:r>
          </a:p>
          <a:p>
            <a:pPr eaLnBrk="1" hangingPunct="1"/>
            <a:r>
              <a:rPr lang="et-EE" altLang="en-US" dirty="0" smtClean="0"/>
              <a:t>verbaalne </a:t>
            </a:r>
            <a:r>
              <a:rPr lang="et-EE" altLang="en-US" dirty="0"/>
              <a:t>võimekus;</a:t>
            </a:r>
          </a:p>
          <a:p>
            <a:pPr eaLnBrk="1" hangingPunct="1"/>
            <a:r>
              <a:rPr lang="et-EE" altLang="en-US" dirty="0"/>
              <a:t>hea </a:t>
            </a:r>
            <a:r>
              <a:rPr lang="et-EE" altLang="en-US" dirty="0" smtClean="0"/>
              <a:t>mälu;</a:t>
            </a:r>
          </a:p>
          <a:p>
            <a:pPr eaLnBrk="1" hangingPunct="1"/>
            <a:r>
              <a:rPr lang="et-EE" altLang="en-US" dirty="0" smtClean="0"/>
              <a:t>Koostöövalmidus</a:t>
            </a:r>
          </a:p>
          <a:p>
            <a:pPr eaLnBrk="1" hangingPunct="1"/>
            <a:endParaRPr lang="et-EE" altLang="en-US" dirty="0" smtClean="0"/>
          </a:p>
          <a:p>
            <a:pPr eaLnBrk="1" hangingPunct="1"/>
            <a:endParaRPr lang="et-EE" altLang="en-US" b="1" dirty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42205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7479F53A-C69D-4A52-A3D6-C03EB5537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 isikuomadused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DA0982E9-FF6C-454E-84AF-59049A312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altLang="en-US" dirty="0" smtClean="0"/>
              <a:t>Iseseisvus </a:t>
            </a:r>
            <a:r>
              <a:rPr lang="et-EE" altLang="en-US" dirty="0"/>
              <a:t>(enesedistsipliin, kohusetunne)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n-US" dirty="0"/>
              <a:t>Eneseusaldus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n-US" dirty="0" smtClean="0"/>
              <a:t>Organiseerimisvõime </a:t>
            </a:r>
            <a:r>
              <a:rPr lang="et-EE" altLang="en-US" dirty="0"/>
              <a:t>(korrektsus)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n-US" dirty="0"/>
              <a:t>Otsustus- ja vastutusvõime</a:t>
            </a:r>
          </a:p>
          <a:p>
            <a:pPr eaLnBrk="1" hangingPunct="1">
              <a:lnSpc>
                <a:spcPct val="90000"/>
              </a:lnSpc>
            </a:pPr>
            <a:r>
              <a:rPr lang="et-EE" altLang="en-US" dirty="0"/>
              <a:t>Enesekehtestamisoskus</a:t>
            </a:r>
          </a:p>
        </p:txBody>
      </p:sp>
    </p:spTree>
    <p:extLst>
      <p:ext uri="{BB962C8B-B14F-4D97-AF65-F5344CB8AC3E}">
        <p14:creationId xmlns:p14="http://schemas.microsoft.com/office/powerpoint/2010/main" val="7155701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782E49FC-A579-4C1D-8CE4-7D1D4CCDB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/>
              <a:t>Abimaterjalid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44C12F4A-727B-4EE8-98D9-696D7D0E8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altLang="en-US" dirty="0"/>
              <a:t>Loodusturismi ettevõtja käsiraamat (looduse vahendamine): </a:t>
            </a:r>
            <a:r>
              <a:rPr lang="et-EE" altLang="en-US" dirty="0">
                <a:hlinkClick r:id="rId2"/>
              </a:rPr>
              <a:t>https://</a:t>
            </a:r>
            <a:r>
              <a:rPr lang="et-EE" altLang="en-US" dirty="0" smtClean="0">
                <a:hlinkClick r:id="rId2"/>
              </a:rPr>
              <a:t>www.digar.ee/arhiiv/nlib-digar:7216</a:t>
            </a:r>
            <a:r>
              <a:rPr lang="et-EE" altLang="en-US" dirty="0" smtClean="0"/>
              <a:t> </a:t>
            </a:r>
            <a:endParaRPr lang="et-EE" altLang="en-US" dirty="0"/>
          </a:p>
          <a:p>
            <a:pPr eaLnBrk="1" hangingPunct="1">
              <a:lnSpc>
                <a:spcPct val="90000"/>
              </a:lnSpc>
            </a:pPr>
            <a:r>
              <a:rPr lang="et-EE" altLang="en-US" dirty="0"/>
              <a:t>Ökoturism: </a:t>
            </a:r>
            <a:r>
              <a:rPr lang="et-EE" altLang="en-US" dirty="0">
                <a:hlinkClick r:id="rId3"/>
              </a:rPr>
              <a:t>https://d3otexg1kysjv4.cloudfront.net/docs/2883448_okoturismi-kasiraamat.pdf </a:t>
            </a:r>
            <a:endParaRPr lang="et-EE" alt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t-EE" altLang="en-US" dirty="0"/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401227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CB97385E-4007-4B40-81CE-BDA0C799A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 rollid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8F01638D-05DB-4055-9A36-EA5BF7C670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/>
          </a:p>
          <a:p>
            <a:r>
              <a:rPr lang="et-EE" altLang="en-US"/>
              <a:t>Giid on kliendiga vahetult kokku puutuva professionaalina, informatsiooni edastajana ja tõlgendajana turistide silmis sihtkoha esindaja, saadik ja mainekujundaja.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535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F35A1ACD-18C4-48B8-A8D7-D826934917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 rollid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72FF4184-46CE-456A-9A90-5C1E9D10E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t-EE" altLang="en-US" dirty="0"/>
          </a:p>
          <a:p>
            <a:r>
              <a:rPr lang="et-EE" altLang="en-US" dirty="0"/>
              <a:t>Giidi tõlgendamiseoskustest oleneb, kas suudetakse äratada huvi ja teha koht </a:t>
            </a:r>
            <a:r>
              <a:rPr lang="et-EE" altLang="en-US" dirty="0" smtClean="0"/>
              <a:t>või teema meeldejäävaks</a:t>
            </a:r>
            <a:r>
              <a:rPr lang="et-EE" altLang="en-US" dirty="0"/>
              <a:t>. 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4217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FA2F9F99-F4E0-4DE0-9A1F-38230A772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 rollid (Cohen)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28A9D84A-51AE-4704-B6DE-FEDAD2958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/>
          </a:p>
          <a:p>
            <a:r>
              <a:rPr lang="et-EE" altLang="en-US"/>
              <a:t>Giid kui </a:t>
            </a:r>
            <a:r>
              <a:rPr lang="et-EE" altLang="en-US" b="1"/>
              <a:t>juht</a:t>
            </a:r>
          </a:p>
          <a:p>
            <a:pPr lvl="1"/>
            <a:r>
              <a:rPr lang="et-EE" altLang="en-US" b="1"/>
              <a:t>instrumentaalne komponent </a:t>
            </a:r>
            <a:r>
              <a:rPr lang="et-EE" altLang="en-US"/>
              <a:t>(grupi juhtimine, koha kättesaadavaks tegemine, “karjatamine” ja kontroll)</a:t>
            </a:r>
          </a:p>
          <a:p>
            <a:pPr lvl="1"/>
            <a:r>
              <a:rPr lang="et-EE" altLang="en-US" b="1"/>
              <a:t>sotsiaalne komponent</a:t>
            </a:r>
            <a:r>
              <a:rPr lang="et-EE" altLang="en-US"/>
              <a:t> (pingete maandamine, grupi integreerimine, hea moraali ja huumori hoidmine, meelelahutamine jne)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301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4F4DC412-ABC2-4DA8-BC5B-34F24A9AB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 rollid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36B25817-59E3-47DF-AF03-F31EC8331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 dirty="0"/>
          </a:p>
          <a:p>
            <a:pPr eaLnBrk="1" hangingPunct="1"/>
            <a:r>
              <a:rPr lang="et-EE" altLang="en-US" b="1" dirty="0"/>
              <a:t>Juht</a:t>
            </a:r>
          </a:p>
          <a:p>
            <a:pPr lvl="1" eaLnBrk="1" hangingPunct="1"/>
            <a:r>
              <a:rPr lang="et-EE" altLang="en-US" dirty="0"/>
              <a:t>Suunab liikumist</a:t>
            </a:r>
          </a:p>
          <a:p>
            <a:pPr lvl="1" eaLnBrk="1" hangingPunct="1"/>
            <a:r>
              <a:rPr lang="et-EE" altLang="en-US" dirty="0"/>
              <a:t>Korraldab juurde- ja sissepääsu</a:t>
            </a:r>
          </a:p>
          <a:p>
            <a:pPr lvl="1" eaLnBrk="1" hangingPunct="1"/>
            <a:r>
              <a:rPr lang="et-EE" altLang="en-US" dirty="0"/>
              <a:t>Kontrollib plaanist kinni pidamist</a:t>
            </a:r>
          </a:p>
          <a:p>
            <a:pPr lvl="1" eaLnBrk="1" hangingPunct="1"/>
            <a:r>
              <a:rPr lang="et-EE" altLang="en-US" dirty="0" smtClean="0"/>
              <a:t>Tagab </a:t>
            </a:r>
            <a:r>
              <a:rPr lang="et-EE" altLang="en-US" dirty="0"/>
              <a:t>klientide rahulolu ja mugavuse</a:t>
            </a:r>
          </a:p>
        </p:txBody>
      </p:sp>
    </p:spTree>
    <p:extLst>
      <p:ext uri="{BB962C8B-B14F-4D97-AF65-F5344CB8AC3E}">
        <p14:creationId xmlns:p14="http://schemas.microsoft.com/office/powerpoint/2010/main" val="828078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AC511A53-D074-44CB-AD3D-AB0FFC5772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 rollid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51339567-44C3-4B07-9E44-9A305D9EA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/>
          </a:p>
          <a:p>
            <a:pPr eaLnBrk="1" hangingPunct="1"/>
            <a:r>
              <a:rPr lang="et-EE" altLang="en-US" b="1"/>
              <a:t>Suhtekorraldaja ja turundaja</a:t>
            </a:r>
          </a:p>
          <a:p>
            <a:pPr lvl="1" eaLnBrk="1" hangingPunct="1"/>
            <a:r>
              <a:rPr lang="et-EE" altLang="en-US"/>
              <a:t>Turisti arvamuse ja mulje kujundaja nii paigast kui ka firmast, kelle heaks ta töötab</a:t>
            </a:r>
          </a:p>
        </p:txBody>
      </p:sp>
    </p:spTree>
    <p:extLst>
      <p:ext uri="{BB962C8B-B14F-4D97-AF65-F5344CB8AC3E}">
        <p14:creationId xmlns:p14="http://schemas.microsoft.com/office/powerpoint/2010/main" val="3812515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D41D5BB5-A5E0-479B-8DC2-8888CA8ED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n-US" b="1"/>
              <a:t>Giidi rollid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8C01280E-9330-4162-9F21-90FD0C9E0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n-US"/>
          </a:p>
          <a:p>
            <a:pPr eaLnBrk="1" hangingPunct="1"/>
            <a:r>
              <a:rPr lang="et-EE" altLang="en-US" b="1"/>
              <a:t>Vahendaja, tõlgendaja, saadik  </a:t>
            </a:r>
          </a:p>
          <a:p>
            <a:pPr lvl="1" eaLnBrk="1" hangingPunct="1"/>
            <a:r>
              <a:rPr lang="et-EE" altLang="en-US"/>
              <a:t>Infovahendaja</a:t>
            </a:r>
          </a:p>
          <a:p>
            <a:pPr lvl="1" eaLnBrk="1" hangingPunct="1"/>
            <a:r>
              <a:rPr lang="et-EE" altLang="en-US"/>
              <a:t>Info tõlgendaja – annab edasi oma versiooni asjadest</a:t>
            </a:r>
          </a:p>
          <a:p>
            <a:pPr lvl="1" eaLnBrk="1" hangingPunct="1"/>
            <a:r>
              <a:rPr lang="et-EE" altLang="en-US"/>
              <a:t>Õpetab aru saama, mõistma ja märkama</a:t>
            </a:r>
          </a:p>
        </p:txBody>
      </p:sp>
    </p:spTree>
    <p:extLst>
      <p:ext uri="{BB962C8B-B14F-4D97-AF65-F5344CB8AC3E}">
        <p14:creationId xmlns:p14="http://schemas.microsoft.com/office/powerpoint/2010/main" val="2052920925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35150</TotalTime>
  <Words>970</Words>
  <Application>Microsoft Office PowerPoint</Application>
  <PresentationFormat>On-screen Show (4:3)</PresentationFormat>
  <Paragraphs>220</Paragraphs>
  <Slides>38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Profile</vt:lpstr>
      <vt:lpstr>Ekskursiooni ettevalmistamine</vt:lpstr>
      <vt:lpstr>Giid</vt:lpstr>
      <vt:lpstr>Kes on kes</vt:lpstr>
      <vt:lpstr>Giidi rollid</vt:lpstr>
      <vt:lpstr>Giidi rollid</vt:lpstr>
      <vt:lpstr>Giidi rollid (Cohen)</vt:lpstr>
      <vt:lpstr>Giidi rollid</vt:lpstr>
      <vt:lpstr>Giidi rollid</vt:lpstr>
      <vt:lpstr>Giidi rollid</vt:lpstr>
      <vt:lpstr>Giidi rollid</vt:lpstr>
      <vt:lpstr>Giidi rollid</vt:lpstr>
      <vt:lpstr>Giiditöö </vt:lpstr>
      <vt:lpstr>Giidikategooriad</vt:lpstr>
      <vt:lpstr>Giidikategooriad</vt:lpstr>
      <vt:lpstr>Mis on mis ja kes on kes?</vt:lpstr>
      <vt:lpstr>Mis on mis ja kes on kes?</vt:lpstr>
      <vt:lpstr>Loodusgiid või matkajuht</vt:lpstr>
      <vt:lpstr>Loodusgiid või matkajuht</vt:lpstr>
      <vt:lpstr>Loodusgiid</vt:lpstr>
      <vt:lpstr>Interpreteerimine</vt:lpstr>
      <vt:lpstr>Interpreteerimine</vt:lpstr>
      <vt:lpstr>Interpreteerimine</vt:lpstr>
      <vt:lpstr>Interpreteerimine</vt:lpstr>
      <vt:lpstr>Interpreteerimine</vt:lpstr>
      <vt:lpstr>Interpreteerimine</vt:lpstr>
      <vt:lpstr>Interpreteerimine</vt:lpstr>
      <vt:lpstr>Looduse vahendamine</vt:lpstr>
      <vt:lpstr>Looduse vahendamine</vt:lpstr>
      <vt:lpstr>Loodusgiid</vt:lpstr>
      <vt:lpstr>Loodusgiid</vt:lpstr>
      <vt:lpstr>Hea giid</vt:lpstr>
      <vt:lpstr>Tunne oma klienti</vt:lpstr>
      <vt:lpstr>Tunne oma klienti</vt:lpstr>
      <vt:lpstr>Giidi isikuomadused (füüsilised)</vt:lpstr>
      <vt:lpstr>Giidi isikuomadused</vt:lpstr>
      <vt:lpstr>Giidi isikuomadused (vaimsed)</vt:lpstr>
      <vt:lpstr>Giidi isikuomadused</vt:lpstr>
      <vt:lpstr>Abimaterjalid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Kaire</dc:creator>
  <cp:lastModifiedBy>Jane Rebane</cp:lastModifiedBy>
  <cp:revision>69</cp:revision>
  <dcterms:created xsi:type="dcterms:W3CDTF">2008-12-28T20:11:32Z</dcterms:created>
  <dcterms:modified xsi:type="dcterms:W3CDTF">2022-05-13T13:11:42Z</dcterms:modified>
</cp:coreProperties>
</file>