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6" r:id="rId2"/>
    <p:sldId id="272" r:id="rId3"/>
    <p:sldId id="273" r:id="rId4"/>
    <p:sldId id="295" r:id="rId5"/>
    <p:sldId id="296" r:id="rId6"/>
    <p:sldId id="285" r:id="rId7"/>
    <p:sldId id="275" r:id="rId8"/>
    <p:sldId id="257" r:id="rId9"/>
    <p:sldId id="261" r:id="rId10"/>
    <p:sldId id="262" r:id="rId11"/>
    <p:sldId id="297" r:id="rId12"/>
    <p:sldId id="263" r:id="rId13"/>
    <p:sldId id="298" r:id="rId14"/>
    <p:sldId id="264" r:id="rId15"/>
    <p:sldId id="276" r:id="rId16"/>
    <p:sldId id="278" r:id="rId17"/>
    <p:sldId id="299" r:id="rId18"/>
    <p:sldId id="279" r:id="rId19"/>
    <p:sldId id="301" r:id="rId20"/>
    <p:sldId id="302" r:id="rId21"/>
    <p:sldId id="312" r:id="rId22"/>
    <p:sldId id="303" r:id="rId23"/>
    <p:sldId id="304" r:id="rId24"/>
    <p:sldId id="305" r:id="rId25"/>
    <p:sldId id="306" r:id="rId26"/>
    <p:sldId id="307" r:id="rId27"/>
    <p:sldId id="308" r:id="rId28"/>
    <p:sldId id="313" r:id="rId29"/>
    <p:sldId id="310" r:id="rId30"/>
    <p:sldId id="311" r:id="rId31"/>
    <p:sldId id="314" r:id="rId32"/>
    <p:sldId id="292" r:id="rId33"/>
    <p:sldId id="290" r:id="rId34"/>
    <p:sldId id="269" r:id="rId35"/>
    <p:sldId id="286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E6050-0F22-4250-ACB2-A3F02EAF15F4}" v="3" dt="2022-03-10T06:20:16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re Reiljan" userId="scbDmJYh44fE53AuCldkUBmSNM0I2dPxJLAxRxBX68k=" providerId="None" clId="Web-{6D7E6050-0F22-4250-ACB2-A3F02EAF15F4}"/>
    <pc:docChg chg="modSld">
      <pc:chgData name="Kaire Reiljan" userId="scbDmJYh44fE53AuCldkUBmSNM0I2dPxJLAxRxBX68k=" providerId="None" clId="Web-{6D7E6050-0F22-4250-ACB2-A3F02EAF15F4}" dt="2022-03-10T06:20:16.450" v="2" actId="20577"/>
      <pc:docMkLst>
        <pc:docMk/>
      </pc:docMkLst>
      <pc:sldChg chg="modSp">
        <pc:chgData name="Kaire Reiljan" userId="scbDmJYh44fE53AuCldkUBmSNM0I2dPxJLAxRxBX68k=" providerId="None" clId="Web-{6D7E6050-0F22-4250-ACB2-A3F02EAF15F4}" dt="2022-03-10T06:20:16.450" v="2" actId="20577"/>
        <pc:sldMkLst>
          <pc:docMk/>
          <pc:sldMk cId="0" sldId="294"/>
        </pc:sldMkLst>
        <pc:spChg chg="mod">
          <ac:chgData name="Kaire Reiljan" userId="scbDmJYh44fE53AuCldkUBmSNM0I2dPxJLAxRxBX68k=" providerId="None" clId="Web-{6D7E6050-0F22-4250-ACB2-A3F02EAF15F4}" dt="2022-03-10T06:20:16.450" v="2" actId="20577"/>
          <ac:spMkLst>
            <pc:docMk/>
            <pc:sldMk cId="0" sldId="294"/>
            <ac:spMk id="4099" creationId="{FB2B82B4-600B-43D5-B750-90492C3299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570D91ED-AD48-4570-B079-06E345E607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3F37CA-0197-4044-A06F-05A2ABBCFD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="" xmlns:a16="http://schemas.microsoft.com/office/drawing/2014/main" id="{6731009D-46CF-421A-B311-8525F13138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82B80EB0-8D4B-4947-9EAC-E9B3A73839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727C7FC4-BB0F-436D-8854-F9161056E9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0C67E6A2-96C5-4D46-BB4C-C1FB263F4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807FF44-06B8-4964-BACE-8AD0678D0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02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="" xmlns:a16="http://schemas.microsoft.com/office/drawing/2014/main" id="{583AC6E9-042F-4357-A752-8CE3FBC36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7E3B200-CB7E-4D5C-BB3D-E055FEE37B5D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23E0154F-4076-4D2E-BE39-3441640606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="" xmlns:a16="http://schemas.microsoft.com/office/drawing/2014/main" id="{421E372F-5750-4ECB-A68B-0BDF2AE0B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="" xmlns:a16="http://schemas.microsoft.com/office/drawing/2014/main" id="{01CCCE35-79B8-44D7-AD2D-B0404386A2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A55D5FF-D1CB-49DE-823E-06D4280B4A1A}" type="slidenum">
              <a:rPr lang="en-US" altLang="en-US">
                <a:latin typeface="Arial" panose="020B0604020202020204" pitchFamily="34" charset="0"/>
              </a:rPr>
              <a:pPr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="" xmlns:a16="http://schemas.microsoft.com/office/drawing/2014/main" id="{4F0BFD68-202B-4792-8F4A-BD229D4C5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="" xmlns:a16="http://schemas.microsoft.com/office/drawing/2014/main" id="{FD145850-EE19-4402-8F04-A038EB1C0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="" xmlns:a16="http://schemas.microsoft.com/office/drawing/2014/main" id="{046FD7C9-DB4C-40E3-B502-1A3DC6213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FB5AC1E-2CB7-4983-AB15-4C5209B6732A}" type="slidenum">
              <a:rPr lang="en-US" altLang="en-US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="" xmlns:a16="http://schemas.microsoft.com/office/drawing/2014/main" id="{828704BA-F5BB-4ABA-AD4B-1D1450FD44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="" xmlns:a16="http://schemas.microsoft.com/office/drawing/2014/main" id="{9035A39F-12A7-4BCA-A486-38E7A565C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="" xmlns:a16="http://schemas.microsoft.com/office/drawing/2014/main" id="{046FD7C9-DB4C-40E3-B502-1A3DC6213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FB5AC1E-2CB7-4983-AB15-4C5209B6732A}" type="slidenum">
              <a:rPr lang="en-US" altLang="en-US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="" xmlns:a16="http://schemas.microsoft.com/office/drawing/2014/main" id="{828704BA-F5BB-4ABA-AD4B-1D1450FD44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="" xmlns:a16="http://schemas.microsoft.com/office/drawing/2014/main" id="{9035A39F-12A7-4BCA-A486-38E7A565C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3F7BB9DF-9E12-4930-9646-65200C111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D89A2CC-D52E-4CD8-884C-63EC90209ACD}" type="slidenum">
              <a:rPr lang="en-US" altLang="en-US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DE2F474C-39F9-4BA1-9C05-B930A69D9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CEB2918E-9BE2-478B-9DD9-1D369F072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3F7BB9DF-9E12-4930-9646-65200C111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D89A2CC-D52E-4CD8-884C-63EC90209ACD}" type="slidenum">
              <a:rPr lang="en-US" altLang="en-US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DE2F474C-39F9-4BA1-9C05-B930A69D9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CEB2918E-9BE2-478B-9DD9-1D369F072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="" xmlns:a16="http://schemas.microsoft.com/office/drawing/2014/main" id="{0AFD5F19-9A52-43F7-892F-C40FCAF7E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D2870C9-618E-4788-B41E-015D8BD705B2}" type="slidenum">
              <a:rPr lang="en-US" altLang="en-US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="" xmlns:a16="http://schemas.microsoft.com/office/drawing/2014/main" id="{CF136263-C51F-43C1-88C7-86D82E1F54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="" xmlns:a16="http://schemas.microsoft.com/office/drawing/2014/main" id="{18ED120D-CDC8-4B93-92C7-698250837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="" xmlns:a16="http://schemas.microsoft.com/office/drawing/2014/main" id="{6E533FD4-B65B-4747-8D91-1F79EA7BB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6C917E8-F9AE-44F3-8B6D-5C1449D094A0}" type="slidenum">
              <a:rPr lang="en-US" altLang="en-US">
                <a:latin typeface="Arial" panose="020B0604020202020204" pitchFamily="34" charset="0"/>
              </a:rPr>
              <a:pPr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="" xmlns:a16="http://schemas.microsoft.com/office/drawing/2014/main" id="{EF02E00E-C649-411C-95B3-EDE49AF8C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="" xmlns:a16="http://schemas.microsoft.com/office/drawing/2014/main" id="{2DC574DD-1CA8-46A8-8027-251B5066D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="" xmlns:a16="http://schemas.microsoft.com/office/drawing/2014/main" id="{5B9B1865-BC11-4E4F-8381-72EA60411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91D35F6-3A16-4F8C-884A-F57F22B0E848}" type="slidenum">
              <a:rPr lang="en-US" altLang="en-US">
                <a:latin typeface="Arial" panose="020B0604020202020204" pitchFamily="34" charset="0"/>
              </a:rPr>
              <a:pPr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="" xmlns:a16="http://schemas.microsoft.com/office/drawing/2014/main" id="{C20DD63B-D9D8-442F-8EB3-4178528B57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="" xmlns:a16="http://schemas.microsoft.com/office/drawing/2014/main" id="{FD8FA7E0-932C-4B49-9C73-72A723E19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="" xmlns:a16="http://schemas.microsoft.com/office/drawing/2014/main" id="{5B9B1865-BC11-4E4F-8381-72EA60411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91D35F6-3A16-4F8C-884A-F57F22B0E848}" type="slidenum">
              <a:rPr lang="en-US" altLang="en-US">
                <a:latin typeface="Arial" panose="020B0604020202020204" pitchFamily="34" charset="0"/>
              </a:rPr>
              <a:pPr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="" xmlns:a16="http://schemas.microsoft.com/office/drawing/2014/main" id="{C20DD63B-D9D8-442F-8EB3-4178528B57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="" xmlns:a16="http://schemas.microsoft.com/office/drawing/2014/main" id="{FD8FA7E0-932C-4B49-9C73-72A723E19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="" xmlns:a16="http://schemas.microsoft.com/office/drawing/2014/main" id="{9DA753B0-C902-4C0A-B9C4-82A87A03E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D0ECCA1-2051-4EE4-BA52-F80BCFC48D93}" type="slidenum">
              <a:rPr lang="en-US" altLang="en-US">
                <a:latin typeface="Arial" panose="020B0604020202020204" pitchFamily="34" charset="0"/>
              </a:rPr>
              <a:pPr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="" xmlns:a16="http://schemas.microsoft.com/office/drawing/2014/main" id="{9C13FD7D-CF88-45DB-AE99-DE89A6794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="" xmlns:a16="http://schemas.microsoft.com/office/drawing/2014/main" id="{ED24065C-7BD6-49AE-AFF8-BC2611BBC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="" xmlns:a16="http://schemas.microsoft.com/office/drawing/2014/main" id="{C14EBC20-29B1-45A2-A039-3AE98D7A2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D12A94E-79C1-41EB-8FD2-54F3552582CB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="" xmlns:a16="http://schemas.microsoft.com/office/drawing/2014/main" id="{320E5A65-AF3E-4396-BB16-DE1294CAC7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="" xmlns:a16="http://schemas.microsoft.com/office/drawing/2014/main" id="{DBC0BF12-F9E4-46EF-88FD-5947144CA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="" xmlns:a16="http://schemas.microsoft.com/office/drawing/2014/main" id="{01CCCE35-79B8-44D7-AD2D-B0404386A2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A55D5FF-D1CB-49DE-823E-06D4280B4A1A}" type="slidenum">
              <a:rPr lang="en-US" altLang="en-US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="" xmlns:a16="http://schemas.microsoft.com/office/drawing/2014/main" id="{4F0BFD68-202B-4792-8F4A-BD229D4C5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="" xmlns:a16="http://schemas.microsoft.com/office/drawing/2014/main" id="{FD145850-EE19-4402-8F04-A038EB1C0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="" xmlns:a16="http://schemas.microsoft.com/office/drawing/2014/main" id="{5B9B1865-BC11-4E4F-8381-72EA60411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91D35F6-3A16-4F8C-884A-F57F22B0E848}" type="slidenum">
              <a:rPr lang="en-US" altLang="en-US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="" xmlns:a16="http://schemas.microsoft.com/office/drawing/2014/main" id="{C20DD63B-D9D8-442F-8EB3-4178528B57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="" xmlns:a16="http://schemas.microsoft.com/office/drawing/2014/main" id="{FD8FA7E0-932C-4B49-9C73-72A723E19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="" xmlns:a16="http://schemas.microsoft.com/office/drawing/2014/main" id="{94FEFCF0-8D89-40E5-8F41-EF290040D6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4C831ED-C414-4DDF-AD63-153298570801}" type="slidenum">
              <a:rPr lang="en-US" altLang="en-US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="" xmlns:a16="http://schemas.microsoft.com/office/drawing/2014/main" id="{F8538C2B-5AB4-4C4E-B420-17C8D3592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="" xmlns:a16="http://schemas.microsoft.com/office/drawing/2014/main" id="{FB8481C9-3236-4D95-9EAF-55456EB76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="" xmlns:a16="http://schemas.microsoft.com/office/drawing/2014/main" id="{23078C3F-BD40-4B33-BD04-10B9BC806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8B61183-B74A-4D92-A812-2CC1F022C8AE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5078B9F7-3318-444A-9487-579B2AB65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="" xmlns:a16="http://schemas.microsoft.com/office/drawing/2014/main" id="{F4580FF6-02D9-4BCF-93EB-C31B764DF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="" xmlns:a16="http://schemas.microsoft.com/office/drawing/2014/main" id="{11275A93-0883-49C6-A5BD-984103B120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E1E314-7046-4B22-B511-086BC9BAE421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="" xmlns:a16="http://schemas.microsoft.com/office/drawing/2014/main" id="{0099FEBD-77AE-46E2-A01B-BEE241814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="" xmlns:a16="http://schemas.microsoft.com/office/drawing/2014/main" id="{DA2B5CE3-2BB9-4E6E-A8CD-4512B61EE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="" xmlns:a16="http://schemas.microsoft.com/office/drawing/2014/main" id="{11275A93-0883-49C6-A5BD-984103B120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E1E314-7046-4B22-B511-086BC9BAE421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="" xmlns:a16="http://schemas.microsoft.com/office/drawing/2014/main" id="{0099FEBD-77AE-46E2-A01B-BEE241814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="" xmlns:a16="http://schemas.microsoft.com/office/drawing/2014/main" id="{DA2B5CE3-2BB9-4E6E-A8CD-4512B61EE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="" xmlns:a16="http://schemas.microsoft.com/office/drawing/2014/main" id="{23E410E1-7E1F-4747-AE80-043BAD55D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1EC7AF7-B004-4715-B036-351C7535C343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="" xmlns:a16="http://schemas.microsoft.com/office/drawing/2014/main" id="{041F2BAF-E9CE-4D14-A7E2-3B8949685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="" xmlns:a16="http://schemas.microsoft.com/office/drawing/2014/main" id="{A1A58AD0-07DD-4B42-902B-C466BB092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="" xmlns:a16="http://schemas.microsoft.com/office/drawing/2014/main" id="{23E410E1-7E1F-4747-AE80-043BAD55D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1EC7AF7-B004-4715-B036-351C7535C343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="" xmlns:a16="http://schemas.microsoft.com/office/drawing/2014/main" id="{041F2BAF-E9CE-4D14-A7E2-3B8949685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="" xmlns:a16="http://schemas.microsoft.com/office/drawing/2014/main" id="{A1A58AD0-07DD-4B42-902B-C466BB092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="" xmlns:a16="http://schemas.microsoft.com/office/drawing/2014/main" id="{D082090C-0E53-492E-A2F0-EDFFC7AA71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2E5B18-2F63-459A-B40A-EFFD70BCB34B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="" xmlns:a16="http://schemas.microsoft.com/office/drawing/2014/main" id="{86A202D8-C11F-4E94-AD0C-6CF393C3C2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="" xmlns:a16="http://schemas.microsoft.com/office/drawing/2014/main" id="{AB5C50AA-5202-45CC-BC1E-CD6DC9945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="" xmlns:a16="http://schemas.microsoft.com/office/drawing/2014/main" id="{DD4D84CB-E939-424B-9B1A-9619B6C903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CE92008-F185-47D1-9104-95C39F25ED53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="" xmlns:a16="http://schemas.microsoft.com/office/drawing/2014/main" id="{8EF101FF-5A4F-4017-9FF5-9CAAB033E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="" xmlns:a16="http://schemas.microsoft.com/office/drawing/2014/main" id="{42243307-454F-4D7B-B550-3AC968B8C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="" xmlns:a16="http://schemas.microsoft.com/office/drawing/2014/main" id="{71F353C3-7850-4807-ACD2-16359652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9722A69-9042-42C6-B464-105E1EDF3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3DEDFE2-B3AC-49B6-B79E-6B771F726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C50D80C-CD69-440D-AAE6-A6F55F65C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F71429-BF45-43E9-AA79-7111AC67D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09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B6BD876-C3B4-4ACB-9231-414358718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216573D0-0879-4B64-A6F2-371A5BDAF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21132CC4-657E-4FE1-9DFD-4C6445F3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C090D-C7E7-47C8-A0F0-18F14210E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9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142EBBF-0C17-4C3C-A1CB-DCF363377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D87EB791-3A54-41B2-91A9-31BA533E30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F4AD098C-D3D7-4164-8E34-7F8BAEBF65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F268A-9DCA-425E-B607-686025E70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8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7EA483B-CD68-4FD3-90BF-08DE9165C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5F6D8ADE-933D-4B75-A1D2-4C017597E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0866362E-5355-4807-BAFC-43E0D9ED2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0F8F6-C479-4DC3-AE4F-386B338D4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32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55FB7018-B100-4CCB-BBCB-A22E48341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A1B620E4-4354-4A3C-B510-699FD3C16D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8DAC2DDC-0928-49AE-A9FB-AAB8D9D9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3F891-A6BD-4D74-AE6E-439896ED0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09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1FCE3EFC-BADB-4748-A7EA-E48055AC5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C7059A2A-4174-4E38-93E8-5229BAAAF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0E7617FC-FF5F-425E-A6BB-F8C38445B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E85BE-D0CC-4AD1-9BD9-F578ADFFB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14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448AE5E-41D4-4F69-AE95-137AF0C6F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2D73DB9-B62E-4131-8489-58AD7E7D24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1F8191F-4228-4F95-81A2-0B02B894B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76C5A-4B52-46C8-8877-52FA65FA3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4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F4E4E9D2-0FAD-452E-9EBA-F1959DB87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89C31354-99B2-49A7-8BA2-ABEDEC821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234D1D82-7594-4EE5-887C-F970CE1C2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838D2-7C86-4894-8507-B244E6FD5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9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="" xmlns:a16="http://schemas.microsoft.com/office/drawing/2014/main" id="{24B86BF1-40D6-48E0-8C7C-76A8C5B05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="" xmlns:a16="http://schemas.microsoft.com/office/drawing/2014/main" id="{AA62590C-34B4-453C-99AB-AFE581939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6D6F126B-BD83-43BF-BDCF-01D8446E9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8850F-CC67-4712-8A41-228CC00F9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87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CE5198A-4D92-4CBA-B10D-D9343F402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180756C4-E8A1-41E5-88F3-C52F0C46D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439F9C1D-2D6D-4378-92C5-976099FFDF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8ED0C-CE51-49CD-B55B-6D807AA00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64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DCBCDC6-D411-4E16-AC77-65D5635300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8E21F2B2-83CF-4DC9-8BE4-351F77394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F7026EDE-0FA9-4861-9EE1-9C26ADC51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FE658-D0AD-4405-BDB3-CC6706F4B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79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5AFCE5E-92BE-454A-BC7E-C8A2FD4AF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BD6FC00B-78ED-4900-B732-6AD60EE90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="" xmlns:a16="http://schemas.microsoft.com/office/drawing/2014/main" id="{90DC9853-90AE-4495-827D-343E196AC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>
            <a:extLst>
              <a:ext uri="{FF2B5EF4-FFF2-40B4-BE49-F238E27FC236}">
                <a16:creationId xmlns="" xmlns:a16="http://schemas.microsoft.com/office/drawing/2014/main" id="{5C56BB10-1730-441A-B92A-F7634465D2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2" name="Rectangle 6">
            <a:extLst>
              <a:ext uri="{FF2B5EF4-FFF2-40B4-BE49-F238E27FC236}">
                <a16:creationId xmlns="" xmlns:a16="http://schemas.microsoft.com/office/drawing/2014/main" id="{4D0CBC38-CE7B-4DFB-837F-5BD4513BDF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>
            <a:extLst>
              <a:ext uri="{FF2B5EF4-FFF2-40B4-BE49-F238E27FC236}">
                <a16:creationId xmlns="" xmlns:a16="http://schemas.microsoft.com/office/drawing/2014/main" id="{BC78FA8D-8B55-44F4-9761-A03E15A865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4" name="Rectangle 8">
            <a:extLst>
              <a:ext uri="{FF2B5EF4-FFF2-40B4-BE49-F238E27FC236}">
                <a16:creationId xmlns="" xmlns:a16="http://schemas.microsoft.com/office/drawing/2014/main" id="{1E9FCEFF-D6D3-4B8C-BE83-AE74A65129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62D25D-7C2E-4615-B889-9E511ACF00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ire.reiljan@hkhk.edu.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.ee/images/doc/ettevotjale/turism/turismiteadlikkuse_ja_koolitusprogramm/heast%20suurepraseks%20giidiks.pdf" TargetMode="External"/><Relationship Id="rId2" Type="http://schemas.openxmlformats.org/officeDocument/2006/relationships/hyperlink" Target="http://www.eas.ee/images/doc/ettevotjale/turism/turismiteadlikkuse_ja_koolitusprogramm/tegevgiidi%20meelespe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2FE37E41-069D-4D91-92B7-BB8ED50A7F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altLang="en-US"/>
              <a:t>Ekskursiooni läbiviimine</a:t>
            </a: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31944616-4BAB-44C6-A30B-186127F24D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3429000"/>
            <a:ext cx="7415212" cy="3024188"/>
          </a:xfrm>
        </p:spPr>
        <p:txBody>
          <a:bodyPr/>
          <a:lstStyle/>
          <a:p>
            <a:pPr eaLnBrk="1" hangingPunct="1"/>
            <a:r>
              <a:rPr lang="et-EE" altLang="en-US" sz="3600"/>
              <a:t>Ekskursiooni läbiviimine </a:t>
            </a:r>
          </a:p>
          <a:p>
            <a:pPr eaLnBrk="1" hangingPunct="1"/>
            <a:endParaRPr lang="et-EE" altLang="en-US"/>
          </a:p>
          <a:p>
            <a:pPr eaLnBrk="1" hangingPunct="1"/>
            <a:r>
              <a:rPr lang="et-EE" altLang="en-US"/>
              <a:t>Kaire Reiljan</a:t>
            </a:r>
          </a:p>
          <a:p>
            <a:pPr eaLnBrk="1" hangingPunct="1"/>
            <a:r>
              <a:rPr lang="et-EE" altLang="en-US" sz="1600">
                <a:hlinkClick r:id="rId3"/>
              </a:rPr>
              <a:t>Kaire.reiljan@hkhk.edu.ee</a:t>
            </a:r>
            <a:r>
              <a:rPr lang="et-EE" altLang="en-US" sz="1600"/>
              <a:t>  </a:t>
            </a:r>
          </a:p>
          <a:p>
            <a:pPr eaLnBrk="1" hangingPunct="1"/>
            <a:r>
              <a:rPr lang="et-EE" altLang="en-US" sz="1600"/>
              <a:t>52 88 047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44798FA-F53D-442A-A4E4-6F1C0035B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Ekskursiooni alustamine</a:t>
            </a:r>
            <a:endParaRPr lang="en-US" altLang="en-US" b="1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267A3D8C-D502-4BBE-951C-6384A0FF1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Kogub rühma kokku</a:t>
            </a:r>
          </a:p>
          <a:p>
            <a:pPr eaLnBrk="1" hangingPunct="1"/>
            <a:r>
              <a:rPr lang="et-EE" altLang="en-US" sz="2800" dirty="0"/>
              <a:t>Loob silmsideme, hindab grupi füüsilist vormi</a:t>
            </a:r>
          </a:p>
          <a:p>
            <a:pPr eaLnBrk="1" hangingPunct="1"/>
            <a:r>
              <a:rPr lang="et-EE" altLang="en-US" sz="2800" dirty="0" smtClean="0"/>
              <a:t>Tervitab ja tutvustab </a:t>
            </a:r>
            <a:r>
              <a:rPr lang="et-EE" altLang="en-US" sz="2800" dirty="0"/>
              <a:t>end</a:t>
            </a:r>
          </a:p>
          <a:p>
            <a:pPr eaLnBrk="1" hangingPunct="1"/>
            <a:r>
              <a:rPr lang="et-EE" altLang="en-US" sz="2800" dirty="0"/>
              <a:t>Tutvustab programmi ja marsruuti</a:t>
            </a:r>
          </a:p>
          <a:p>
            <a:pPr eaLnBrk="1" hangingPunct="1"/>
            <a:r>
              <a:rPr lang="et-EE" altLang="en-US" sz="2800" dirty="0"/>
              <a:t>Täpsustab kohtumiskoha ja -aja</a:t>
            </a:r>
          </a:p>
          <a:p>
            <a:pPr eaLnBrk="1" hangingPunct="1"/>
            <a:r>
              <a:rPr lang="et-EE" altLang="en-US" sz="2800" dirty="0"/>
              <a:t>Annab infot WC, kaasavõetava raha, </a:t>
            </a:r>
            <a:r>
              <a:rPr lang="et-EE" altLang="en-US" sz="2800" dirty="0" smtClean="0"/>
              <a:t>riiete, varustuse </a:t>
            </a:r>
            <a:r>
              <a:rPr lang="et-EE" altLang="en-US" sz="2800" dirty="0"/>
              <a:t>jms kohta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44798FA-F53D-442A-A4E4-6F1C0035B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Ekskursiooni alustamine</a:t>
            </a:r>
            <a:endParaRPr lang="en-US" altLang="en-US" b="1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267A3D8C-D502-4BBE-951C-6384A0FF1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pPr eaLnBrk="1" hangingPunct="1"/>
            <a:endParaRPr lang="et-EE" altLang="en-US" sz="2800" dirty="0" smtClean="0"/>
          </a:p>
          <a:p>
            <a:pPr eaLnBrk="1" hangingPunct="1"/>
            <a:r>
              <a:rPr lang="et-EE" altLang="en-US" sz="2800" dirty="0" smtClean="0"/>
              <a:t>Räägib üle reeglid (mitte ainult käsud-keelud, vaid selgitused)</a:t>
            </a:r>
          </a:p>
          <a:p>
            <a:pPr eaLnBrk="1" hangingPunct="1"/>
            <a:endParaRPr lang="et-EE" altLang="en-US" sz="2800" dirty="0" smtClean="0"/>
          </a:p>
          <a:p>
            <a:pPr eaLnBrk="1" hangingPunct="1"/>
            <a:r>
              <a:rPr lang="et-EE" altLang="en-US" sz="2800" dirty="0" smtClean="0"/>
              <a:t>Kui on vaja kasutada mingeid vahendeid</a:t>
            </a:r>
          </a:p>
          <a:p>
            <a:pPr lvl="1" eaLnBrk="1" hangingPunct="1"/>
            <a:r>
              <a:rPr lang="et-EE" altLang="en-US" sz="2400" dirty="0" smtClean="0"/>
              <a:t>Teeb instruktaaži</a:t>
            </a:r>
          </a:p>
          <a:p>
            <a:pPr lvl="1" eaLnBrk="1" hangingPunct="1"/>
            <a:r>
              <a:rPr lang="et-EE" altLang="en-US" sz="2400" dirty="0" smtClean="0"/>
              <a:t>Proovitakse, kas kõik oskavad seda kasutada</a:t>
            </a:r>
            <a:endParaRPr lang="et-EE" altLang="en-US" sz="24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9281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2DDA7A60-C2DE-4BB5-85DF-F3245EF22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Rühmaga liikumine</a:t>
            </a:r>
            <a:endParaRPr lang="en-US" altLang="en-US" b="1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F2008836-D839-439F-A174-80BAC977C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eaLnBrk="1" hangingPunct="1"/>
            <a:r>
              <a:rPr lang="et-EE" altLang="en-US" sz="2800" dirty="0" smtClean="0"/>
              <a:t>Lepik kokku kes jääb viimaseks</a:t>
            </a:r>
          </a:p>
          <a:p>
            <a:pPr eaLnBrk="1" hangingPunct="1"/>
            <a:r>
              <a:rPr lang="et-EE" altLang="en-US" sz="2800" dirty="0" smtClean="0"/>
              <a:t>Vali </a:t>
            </a:r>
            <a:r>
              <a:rPr lang="et-EE" altLang="en-US" sz="2800" dirty="0"/>
              <a:t>sobilik </a:t>
            </a:r>
            <a:r>
              <a:rPr lang="et-EE" altLang="en-US" sz="2800" dirty="0" smtClean="0"/>
              <a:t>käimistempo, vajadusel korrigeeri seda</a:t>
            </a:r>
            <a:endParaRPr lang="et-EE" altLang="en-US" sz="2800" dirty="0"/>
          </a:p>
          <a:p>
            <a:pPr eaLnBrk="1" hangingPunct="1"/>
            <a:r>
              <a:rPr lang="et-EE" altLang="en-US" sz="2800" dirty="0"/>
              <a:t>Jälgi, et “saba” ei veniks liiga pikaks  </a:t>
            </a:r>
          </a:p>
          <a:p>
            <a:pPr eaLnBrk="1" hangingPunct="1"/>
            <a:r>
              <a:rPr lang="et-EE" altLang="en-US" sz="2800" dirty="0"/>
              <a:t>Tähelepanu pööramistel – et osa gruppi otse edasi ei läheks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2DDA7A60-C2DE-4BB5-85DF-F3245EF22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Rühmaga liikumine</a:t>
            </a:r>
            <a:endParaRPr lang="en-US" altLang="en-US" b="1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F2008836-D839-439F-A174-80BAC977C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marL="0" indent="0" eaLnBrk="1" hangingPunct="1">
              <a:buNone/>
            </a:pPr>
            <a:endParaRPr lang="et-EE" altLang="en-US" sz="2800" dirty="0" smtClean="0"/>
          </a:p>
          <a:p>
            <a:pPr eaLnBrk="1" hangingPunct="1"/>
            <a:r>
              <a:rPr lang="et-EE" altLang="en-US" sz="2800" dirty="0" smtClean="0"/>
              <a:t>Pööra </a:t>
            </a:r>
            <a:r>
              <a:rPr lang="et-EE" altLang="en-US" sz="2800" dirty="0"/>
              <a:t>tähelepanu ohutusele – hoiata astmete, aukude, puujuurte jms eest.</a:t>
            </a:r>
          </a:p>
          <a:p>
            <a:pPr eaLnBrk="1" hangingPunct="1"/>
            <a:r>
              <a:rPr lang="et-EE" altLang="en-US" sz="2800" dirty="0"/>
              <a:t>Liiga sagedased peatused väsitavad rühma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1398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25729D91-931C-4BF4-B29F-80C271C51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Rühmaga liikumine II</a:t>
            </a:r>
            <a:endParaRPr lang="en-US" altLang="en-US" b="1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59989B77-9B28-4572-A5B3-528AC1E38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sz="2800" dirty="0"/>
              <a:t>Giid ei kõnni selg ees rühmale rääkides!</a:t>
            </a:r>
          </a:p>
          <a:p>
            <a:pPr eaLnBrk="1" hangingPunct="1"/>
            <a:endParaRPr lang="et-EE" altLang="en-US" sz="2800" dirty="0"/>
          </a:p>
          <a:p>
            <a:pPr eaLnBrk="1" hangingPunct="1"/>
            <a:r>
              <a:rPr lang="et-EE" altLang="en-US" sz="2800" dirty="0"/>
              <a:t>Liikumisel ühest punktist teise suhtleb giid üksikute rühma liikmetega</a:t>
            </a:r>
          </a:p>
          <a:p>
            <a:pPr eaLnBrk="1" hangingPunct="1"/>
            <a:endParaRPr lang="et-EE" altLang="en-US" sz="2800" dirty="0"/>
          </a:p>
          <a:p>
            <a:pPr eaLnBrk="1" hangingPunct="1"/>
            <a:r>
              <a:rPr lang="et-EE" altLang="en-US" sz="2800" dirty="0"/>
              <a:t>Kui liikumise ajal midagi küsitakse, jagab ta sama infot järgmises peatuses kogu rühmale</a:t>
            </a:r>
          </a:p>
          <a:p>
            <a:pPr eaLnBrk="1" hangingPunct="1"/>
            <a:endParaRPr lang="et-EE" altLang="en-US" b="1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9DE84D5C-5BFB-45A5-BF50-96273185E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Peatuskoha valik:</a:t>
            </a:r>
            <a:r>
              <a:rPr lang="et-EE" altLang="en-US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B1C6E463-7C10-4561-8855-271640182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Kogu rühm mahuks ära ega takistaks liiklust</a:t>
            </a:r>
          </a:p>
          <a:p>
            <a:pPr eaLnBrk="1" hangingPunct="1"/>
            <a:r>
              <a:rPr lang="et-EE" altLang="en-US" sz="2800" dirty="0"/>
              <a:t>Objekt, millest räägitakse, peab olema hästi vaadeldav</a:t>
            </a:r>
          </a:p>
          <a:p>
            <a:pPr eaLnBrk="1" hangingPunct="1"/>
            <a:r>
              <a:rPr lang="et-EE" altLang="en-US" sz="2800" dirty="0"/>
              <a:t>Väldi häirivaid tegureid (automüra, tuul, vihm), võimalusel paku valikuid (päike-vari, pingid jms) </a:t>
            </a:r>
          </a:p>
          <a:p>
            <a:pPr eaLnBrk="1" hangingPunct="1"/>
            <a:r>
              <a:rPr lang="et-EE" altLang="en-US" sz="2800" dirty="0"/>
              <a:t>Arvesta teiste turismigruppidega</a:t>
            </a:r>
            <a:endParaRPr lang="et-EE" altLang="en-US" sz="2800" b="1" dirty="0"/>
          </a:p>
          <a:p>
            <a:pPr eaLnBrk="1" hangingPunct="1"/>
            <a:endParaRPr lang="et-EE" altLang="en-US" b="1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t-EE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9627AF8D-5DE4-4522-B764-2C6FCC06D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Sobiva peatuskoha puudumisel: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113317AB-A2AA-451B-8C0D-C4DC28EA2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pPr eaLnBrk="1" hangingPunct="1"/>
            <a:r>
              <a:rPr lang="et-EE" altLang="en-US"/>
              <a:t>Räägi ette ära, millest mööda liigutakse</a:t>
            </a:r>
          </a:p>
          <a:p>
            <a:pPr eaLnBrk="1" hangingPunct="1"/>
            <a:endParaRPr lang="et-EE" altLang="en-US"/>
          </a:p>
          <a:p>
            <a:pPr eaLnBrk="1" hangingPunct="1"/>
            <a:r>
              <a:rPr lang="et-EE" altLang="en-US"/>
              <a:t>Räägi ainult kõige olulisem, hiljem jõuad täiendada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DCABD4B1-DD1B-4B82-9015-5B20AA98D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ja rühma paigutus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6DDF37C8-1FAD-458D-A171-317544664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Giid on selja, rühm näoga objekti poole</a:t>
            </a:r>
          </a:p>
          <a:p>
            <a:pPr lvl="1" eaLnBrk="1" hangingPunct="1"/>
            <a:r>
              <a:rPr lang="et-EE" altLang="en-US" sz="2400" dirty="0"/>
              <a:t>Päike soovitavalt </a:t>
            </a:r>
            <a:r>
              <a:rPr lang="et-EE" altLang="en-US" sz="2400" dirty="0" smtClean="0"/>
              <a:t>küljelt</a:t>
            </a:r>
          </a:p>
          <a:p>
            <a:pPr lvl="1" eaLnBrk="1" hangingPunct="1"/>
            <a:r>
              <a:rPr lang="et-EE" altLang="en-US" sz="2400" dirty="0" smtClean="0"/>
              <a:t>Eriti vee ääres on väga raske vastu päikest linde vaadata</a:t>
            </a:r>
            <a:endParaRPr lang="et-EE" altLang="en-US" sz="2400" dirty="0"/>
          </a:p>
          <a:p>
            <a:pPr eaLnBrk="1" hangingPunct="1"/>
            <a:r>
              <a:rPr lang="et-EE" altLang="en-US" sz="2800" dirty="0"/>
              <a:t>Jälgi, et rühma liikmed ei jääks seljataha ja jutt oleks kõigile </a:t>
            </a:r>
            <a:r>
              <a:rPr lang="et-EE" altLang="en-US" sz="2800" dirty="0" smtClean="0"/>
              <a:t>kuuldav</a:t>
            </a:r>
          </a:p>
          <a:p>
            <a:pPr eaLnBrk="1" hangingPunct="1"/>
            <a:r>
              <a:rPr lang="et-EE" altLang="en-US" sz="2800" dirty="0" smtClean="0"/>
              <a:t>Võimalusel vali endale mõni kõrgem koht (kivi, puutüvi, aste)</a:t>
            </a:r>
            <a:endParaRPr lang="et-EE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4160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DCABD4B1-DD1B-4B82-9015-5B20AA98D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ja rühma paigutus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6DDF37C8-1FAD-458D-A171-317544664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pPr eaLnBrk="1" hangingPunct="1"/>
            <a:r>
              <a:rPr lang="et-EE" altLang="en-US" sz="2800" dirty="0" smtClean="0"/>
              <a:t>Giid </a:t>
            </a:r>
            <a:r>
              <a:rPr lang="et-EE" altLang="en-US" sz="2800" dirty="0"/>
              <a:t>alustab rääkimist siis, kui ka viimased on kohale </a:t>
            </a:r>
            <a:r>
              <a:rPr lang="et-EE" altLang="en-US" sz="2800" dirty="0" smtClean="0"/>
              <a:t>jõudnud</a:t>
            </a:r>
          </a:p>
          <a:p>
            <a:pPr lvl="1" eaLnBrk="1" hangingPunct="1"/>
            <a:r>
              <a:rPr lang="et-EE" altLang="en-US" sz="2400" dirty="0" smtClean="0"/>
              <a:t>Pilgu ja kehakeelega endale tähelepanu tõmbamine ei looduses toimida, kasuta häält </a:t>
            </a:r>
            <a:endParaRPr lang="et-EE" altLang="en-US" sz="2400" dirty="0"/>
          </a:p>
          <a:p>
            <a:pPr eaLnBrk="1" hangingPunct="1"/>
            <a:r>
              <a:rPr lang="et-EE" altLang="en-US" sz="2800" dirty="0"/>
              <a:t>Giid ei pööra end objekti poole, vaid näitab käega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644BC317-E015-4EAA-A7D8-12B5CDF71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Giiditeksti esitamine</a:t>
            </a:r>
            <a:endParaRPr lang="en-US" altLang="en-US" b="1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58D478A1-6B4C-4886-A059-0CC89D4CB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/>
          </a:p>
          <a:p>
            <a:pPr eaLnBrk="1" hangingPunct="1"/>
            <a:r>
              <a:rPr lang="et-EE" altLang="en-US" dirty="0"/>
              <a:t>Tee endale eelnevalt selgeks, kes on sinu kuulajad</a:t>
            </a:r>
          </a:p>
          <a:p>
            <a:pPr eaLnBrk="1" hangingPunct="1"/>
            <a:r>
              <a:rPr lang="et-EE" altLang="en-US" dirty="0"/>
              <a:t>Jutt tuleb sobitada rühmale</a:t>
            </a:r>
          </a:p>
          <a:p>
            <a:pPr eaLnBrk="1" hangingPunct="1"/>
            <a:r>
              <a:rPr lang="et-EE" altLang="en-US" dirty="0"/>
              <a:t>Jutt peab olema üles ehitatud loogiliselt ning esitatud selgelt ja arusaadavalt</a:t>
            </a:r>
          </a:p>
          <a:p>
            <a:pPr eaLnBrk="1" hangingPunct="1"/>
            <a:r>
              <a:rPr lang="et-EE" altLang="en-US" dirty="0"/>
              <a:t>Kunagi pole võimalik rääkida kõike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948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5990ED7F-F766-4432-BADD-6B0407F28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/>
              <a:t>Enne ekskursiooni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C5ED010D-F186-4E21-9A46-C23B2318D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0100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n-US" b="1" dirty="0"/>
              <a:t>Kontrolli veel kord üle: </a:t>
            </a:r>
            <a:endParaRPr lang="et-EE" altLang="en-US" dirty="0"/>
          </a:p>
          <a:p>
            <a:pPr eaLnBrk="1" hangingPunct="1"/>
            <a:r>
              <a:rPr lang="et-EE" altLang="en-US" sz="2800" dirty="0"/>
              <a:t>kuupäev ja kellaaeg</a:t>
            </a:r>
          </a:p>
          <a:p>
            <a:pPr eaLnBrk="1" hangingPunct="1"/>
            <a:r>
              <a:rPr lang="et-EE" altLang="en-US" sz="2800" dirty="0"/>
              <a:t>kohtumiskoht</a:t>
            </a:r>
          </a:p>
          <a:p>
            <a:pPr eaLnBrk="1" hangingPunct="1"/>
            <a:r>
              <a:rPr lang="et-EE" altLang="en-US" sz="2800" dirty="0"/>
              <a:t>marsruut ja teeolud</a:t>
            </a:r>
          </a:p>
          <a:p>
            <a:pPr eaLnBrk="1" hangingPunct="1"/>
            <a:r>
              <a:rPr lang="et-EE" altLang="en-US" sz="2800" dirty="0"/>
              <a:t>v</a:t>
            </a:r>
            <a:r>
              <a:rPr lang="et-EE" altLang="en-US" sz="2800" dirty="0" smtClean="0"/>
              <a:t>ajadusel objektide </a:t>
            </a:r>
            <a:r>
              <a:rPr lang="et-EE" altLang="en-US" sz="2800" dirty="0"/>
              <a:t>lahtiolekuajad </a:t>
            </a:r>
          </a:p>
          <a:p>
            <a:pPr eaLnBrk="1" hangingPunct="1"/>
            <a:r>
              <a:rPr lang="et-EE" altLang="en-US" sz="2800" dirty="0"/>
              <a:t>Üritused, mis võivad takistada sissepääsu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7985474E-29EF-4E0E-AC71-6C77CEAC3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Giiditeksti esitamine</a:t>
            </a:r>
            <a:endParaRPr lang="en-US" altLang="en-US" b="1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57710FC5-B3A7-466A-86CA-CEF0C5C6E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 smtClean="0"/>
          </a:p>
          <a:p>
            <a:pPr eaLnBrk="1" hangingPunct="1"/>
            <a:r>
              <a:rPr lang="et-EE" altLang="en-US" dirty="0" smtClean="0"/>
              <a:t>Võid kasutada märkmeid, aga mitte maha lugeda</a:t>
            </a:r>
          </a:p>
          <a:p>
            <a:pPr lvl="1" eaLnBrk="1" hangingPunct="1"/>
            <a:r>
              <a:rPr lang="et-EE" altLang="en-US" dirty="0" smtClean="0"/>
              <a:t>Kui endas kahtled, tee väike spikker märksõnade ja tähtsamate faktidega</a:t>
            </a:r>
          </a:p>
          <a:p>
            <a:pPr marL="0" indent="0" eaLnBrk="1" hangingPunct="1">
              <a:buNone/>
            </a:pP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2027111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B6EE9F31-A90A-441F-BA7B-3E8E61C47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Giiditeksti esitamine</a:t>
            </a:r>
            <a:endParaRPr lang="en-US" altLang="en-US" b="1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237809F4-826E-4BA2-9A54-288CBFEB2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dirty="0"/>
              <a:t>Alusta sellest, mida turist näeb või nägema </a:t>
            </a:r>
            <a:r>
              <a:rPr lang="et-EE" altLang="en-US" dirty="0" smtClean="0"/>
              <a:t>peab</a:t>
            </a:r>
          </a:p>
          <a:p>
            <a:pPr eaLnBrk="1" hangingPunct="1"/>
            <a:r>
              <a:rPr lang="et-EE" dirty="0"/>
              <a:t>Juhi turisti tähelepanu sellele, millest rääkida tahad</a:t>
            </a:r>
          </a:p>
          <a:p>
            <a:pPr lvl="1" eaLnBrk="1" hangingPunct="1"/>
            <a:r>
              <a:rPr lang="et-EE" dirty="0"/>
              <a:t>Kirjelda objekti </a:t>
            </a:r>
          </a:p>
          <a:p>
            <a:pPr lvl="1" eaLnBrk="1" hangingPunct="1"/>
            <a:r>
              <a:rPr lang="et-EE" dirty="0"/>
              <a:t>Kasuta abivahendina </a:t>
            </a:r>
            <a:r>
              <a:rPr lang="et-EE" dirty="0" smtClean="0"/>
              <a:t>maamärke</a:t>
            </a:r>
            <a:endParaRPr lang="et-EE" altLang="en-US" dirty="0" smtClean="0"/>
          </a:p>
          <a:p>
            <a:pPr eaLnBrk="1" hangingPunct="1"/>
            <a:r>
              <a:rPr lang="et-EE" altLang="en-US" dirty="0" smtClean="0"/>
              <a:t>Binoklit kasutades veendu, et turist vaatab õiges suunas</a:t>
            </a:r>
          </a:p>
        </p:txBody>
      </p:sp>
    </p:spTree>
    <p:extLst>
      <p:ext uri="{BB962C8B-B14F-4D97-AF65-F5344CB8AC3E}">
        <p14:creationId xmlns:p14="http://schemas.microsoft.com/office/powerpoint/2010/main" val="3718416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B6EE9F31-A90A-441F-BA7B-3E8E61C47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Giiditeksti esitamine</a:t>
            </a:r>
            <a:endParaRPr lang="en-US" altLang="en-US" b="1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237809F4-826E-4BA2-9A54-288CBFEB2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 smtClean="0"/>
          </a:p>
          <a:p>
            <a:pPr eaLnBrk="1" hangingPunct="1"/>
            <a:r>
              <a:rPr lang="et-EE" altLang="en-US" dirty="0" smtClean="0"/>
              <a:t>Asjad </a:t>
            </a:r>
            <a:r>
              <a:rPr lang="et-EE" altLang="en-US" dirty="0"/>
              <a:t>(faktid), milles olete ebakindel, jätke välja</a:t>
            </a:r>
          </a:p>
          <a:p>
            <a:pPr eaLnBrk="1" hangingPunct="1"/>
            <a:r>
              <a:rPr lang="et-EE" altLang="en-US" dirty="0"/>
              <a:t>Räägi lugusid</a:t>
            </a:r>
          </a:p>
          <a:p>
            <a:pPr eaLnBrk="1" hangingPunct="1"/>
            <a:r>
              <a:rPr lang="et-EE" altLang="en-US" dirty="0"/>
              <a:t>Visualiseeri</a:t>
            </a:r>
          </a:p>
        </p:txBody>
      </p:sp>
    </p:spTree>
    <p:extLst>
      <p:ext uri="{BB962C8B-B14F-4D97-AF65-F5344CB8AC3E}">
        <p14:creationId xmlns:p14="http://schemas.microsoft.com/office/powerpoint/2010/main" val="333981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8C5FFAC2-5DAE-4639-B55A-D3B6AA8B3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Giiditeksti esitamine</a:t>
            </a:r>
            <a:endParaRPr lang="en-US" altLang="en-US" b="1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114381D7-2EBA-4B88-A22A-9FC41272A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dirty="0" smtClean="0"/>
              <a:t>Ära </a:t>
            </a:r>
            <a:r>
              <a:rPr lang="et-EE" altLang="en-US" dirty="0"/>
              <a:t>koorma juttu ebavajalike detailidega</a:t>
            </a:r>
          </a:p>
          <a:p>
            <a:pPr eaLnBrk="1" hangingPunct="1"/>
            <a:r>
              <a:rPr lang="et-EE" altLang="en-US" dirty="0"/>
              <a:t>Ära venita oma juttu </a:t>
            </a:r>
            <a:r>
              <a:rPr lang="et-EE" altLang="en-US" dirty="0" smtClean="0"/>
              <a:t>mõttetute lausetega kunstlikult pikaks (mölabarokk)</a:t>
            </a:r>
            <a:endParaRPr lang="et-EE" altLang="en-US" dirty="0"/>
          </a:p>
          <a:p>
            <a:pPr eaLnBrk="1" hangingPunct="1"/>
            <a:r>
              <a:rPr lang="et-EE" altLang="en-US" dirty="0" smtClean="0"/>
              <a:t>Isiklikud kogemused ja muljed on head, aga ära sellega liialda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9119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8C5FFAC2-5DAE-4639-B55A-D3B6AA8B3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Giiditeksti esitamine</a:t>
            </a:r>
            <a:endParaRPr lang="en-US" altLang="en-US" b="1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114381D7-2EBA-4B88-A22A-9FC41272A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 smtClean="0"/>
          </a:p>
          <a:p>
            <a:pPr eaLnBrk="1" hangingPunct="1"/>
            <a:r>
              <a:rPr lang="et-EE" altLang="en-US" dirty="0" smtClean="0"/>
              <a:t>Ära vabanda (ma ei jõudnud ette valmistada, ma ei leidnud internetist rohkem </a:t>
            </a:r>
            <a:r>
              <a:rPr lang="et-EE" altLang="en-US" dirty="0" err="1" smtClean="0"/>
              <a:t>infot…</a:t>
            </a:r>
            <a:r>
              <a:rPr lang="et-EE" altLang="en-US" dirty="0" smtClean="0"/>
              <a:t>)</a:t>
            </a:r>
            <a:endParaRPr lang="et-EE" altLang="en-US" dirty="0"/>
          </a:p>
          <a:p>
            <a:pPr eaLnBrk="1" hangingPunct="1"/>
            <a:r>
              <a:rPr lang="et-EE" altLang="en-US" dirty="0"/>
              <a:t>Ära </a:t>
            </a:r>
            <a:r>
              <a:rPr lang="et-EE" altLang="en-US" dirty="0" smtClean="0"/>
              <a:t>ürita (ma üritan teile rääkida..), vaid räägi</a:t>
            </a:r>
          </a:p>
          <a:p>
            <a:pPr eaLnBrk="1" hangingPunct="1"/>
            <a:r>
              <a:rPr lang="et-EE" altLang="en-US" smtClean="0"/>
              <a:t>Ole enesekindel</a:t>
            </a:r>
            <a:endParaRPr lang="et-EE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8932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7FC037E2-8C5F-4373-8989-7FBAE9870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Giiditeksti esitamine</a:t>
            </a:r>
            <a:endParaRPr lang="en-US" altLang="en-US" b="1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386771C7-3C2C-407F-847A-D175850F4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pPr eaLnBrk="1" hangingPunct="1"/>
            <a:r>
              <a:rPr lang="et-EE" altLang="en-US"/>
              <a:t>Kui ei tea küsimusele vastust, siis ära mõtle seda välja</a:t>
            </a:r>
          </a:p>
          <a:p>
            <a:pPr lvl="1" eaLnBrk="1" hangingPunct="1"/>
            <a:r>
              <a:rPr lang="et-EE" altLang="en-US"/>
              <a:t>Ütle, et sa ei tea, aga uurid välja</a:t>
            </a:r>
          </a:p>
          <a:p>
            <a:pPr lvl="1" eaLnBrk="1" hangingPunct="1"/>
            <a:r>
              <a:rPr lang="et-EE" altLang="en-US"/>
              <a:t>Ütle, et sa ei tea, aga uurite koos välja</a:t>
            </a:r>
          </a:p>
          <a:p>
            <a:pPr lvl="1" eaLnBrk="1" hangingPunct="1"/>
            <a:r>
              <a:rPr lang="et-EE" altLang="en-US"/>
              <a:t>Ütle, et sa ei tea vastust, aga sa tead seda, et… (ja juhi jutt teemale, mida valdad)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380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4BA006CE-D60C-46C3-BB2F-47867247F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Keel</a:t>
            </a:r>
            <a:endParaRPr lang="en-US" altLang="en-US" b="1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272FC842-8613-47B9-BC3B-FC677364E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n-US" dirty="0" smtClean="0"/>
              <a:t>Kirja- ja kõnekeel erinevad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 smtClean="0"/>
              <a:t>Murret </a:t>
            </a:r>
            <a:r>
              <a:rPr lang="et-EE" altLang="en-US" dirty="0"/>
              <a:t>ja murrakut võib kasutada, aga mitte üle pingutada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Väldi slängi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Väldi </a:t>
            </a:r>
            <a:r>
              <a:rPr lang="et-EE" altLang="en-US" dirty="0" smtClean="0"/>
              <a:t>parasiitsõnu</a:t>
            </a:r>
          </a:p>
          <a:p>
            <a:pPr eaLnBrk="1" hangingPunct="1">
              <a:lnSpc>
                <a:spcPct val="90000"/>
              </a:lnSpc>
            </a:pPr>
            <a:endParaRPr lang="et-EE" altLang="en-US" dirty="0"/>
          </a:p>
          <a:p>
            <a:pPr eaLnBrk="1" hangingPunct="1">
              <a:lnSpc>
                <a:spcPct val="90000"/>
              </a:lnSpc>
            </a:pP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2592197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D2A05D25-9714-4595-A41A-A6CFB8170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Kõnelemine</a:t>
            </a:r>
            <a:endParaRPr lang="en-US" altLang="en-US" b="1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EFC350F8-9ED0-4E3C-9ADF-67ED95B57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dirty="0"/>
              <a:t>Õpi tundma oma häält ja veendu, et oled kuuldav</a:t>
            </a:r>
          </a:p>
          <a:p>
            <a:pPr lvl="1" eaLnBrk="1" hangingPunct="1"/>
            <a:r>
              <a:rPr lang="et-EE" altLang="en-US" dirty="0"/>
              <a:t>Looduses kannab hääl teisiti kui siseruumis</a:t>
            </a:r>
          </a:p>
          <a:p>
            <a:pPr lvl="1" eaLnBrk="1" hangingPunct="1"/>
            <a:r>
              <a:rPr lang="et-EE" altLang="en-US" dirty="0"/>
              <a:t>Segavad </a:t>
            </a:r>
            <a:r>
              <a:rPr lang="et-EE" altLang="en-US" dirty="0" err="1" smtClean="0"/>
              <a:t>mütisd-kapuutsid</a:t>
            </a:r>
            <a:endParaRPr lang="et-EE" altLang="en-US" dirty="0" smtClean="0"/>
          </a:p>
          <a:p>
            <a:pPr eaLnBrk="1" hangingPunct="1"/>
            <a:r>
              <a:rPr lang="et-EE" altLang="en-US" dirty="0" smtClean="0"/>
              <a:t>On olemas tehnilised abivahendid</a:t>
            </a:r>
          </a:p>
          <a:p>
            <a:pPr lvl="1" eaLnBrk="1" hangingPunct="1"/>
            <a:endParaRPr lang="et-EE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6945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D2A05D25-9714-4595-A41A-A6CFB8170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Kõnelemine</a:t>
            </a:r>
            <a:endParaRPr lang="en-US" altLang="en-US" b="1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EFC350F8-9ED0-4E3C-9ADF-67ED95B57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 smtClean="0"/>
          </a:p>
          <a:p>
            <a:pPr eaLnBrk="1" hangingPunct="1"/>
            <a:r>
              <a:rPr lang="et-EE" altLang="en-US" dirty="0" smtClean="0"/>
              <a:t>Hääl </a:t>
            </a:r>
            <a:r>
              <a:rPr lang="et-EE" altLang="en-US" dirty="0"/>
              <a:t>olgu selge ja </a:t>
            </a:r>
            <a:r>
              <a:rPr lang="et-EE" altLang="en-US" dirty="0" smtClean="0"/>
              <a:t>väljendusrikas</a:t>
            </a:r>
          </a:p>
          <a:p>
            <a:pPr eaLnBrk="1" hangingPunct="1"/>
            <a:r>
              <a:rPr lang="et-EE" altLang="en-US" dirty="0" smtClean="0"/>
              <a:t>Ära </a:t>
            </a:r>
            <a:r>
              <a:rPr lang="et-EE" altLang="en-US" dirty="0"/>
              <a:t>kiirusta</a:t>
            </a:r>
          </a:p>
          <a:p>
            <a:pPr eaLnBrk="1" hangingPunct="1"/>
            <a:r>
              <a:rPr lang="et-EE" altLang="en-US" dirty="0"/>
              <a:t>Ära karda pause</a:t>
            </a:r>
          </a:p>
          <a:p>
            <a:pPr eaLnBrk="1" hangingPunct="1"/>
            <a:r>
              <a:rPr lang="et-EE" altLang="en-US" dirty="0"/>
              <a:t>Väldi </a:t>
            </a:r>
            <a:r>
              <a:rPr lang="et-EE" altLang="en-US" dirty="0" smtClean="0"/>
              <a:t>monotoonsust</a:t>
            </a: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116956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AF913340-0857-48CE-8614-631F80613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Kõnelemine</a:t>
            </a:r>
            <a:endParaRPr lang="en-US" altLang="en-US" b="1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066C11B5-F7D3-4AAC-9F7B-732DBCD04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/>
          </a:p>
          <a:p>
            <a:pPr eaLnBrk="1" hangingPunct="1"/>
            <a:r>
              <a:rPr lang="et-EE" altLang="en-US" dirty="0"/>
              <a:t>Seisa või istu selg sirge</a:t>
            </a:r>
          </a:p>
          <a:p>
            <a:pPr eaLnBrk="1" hangingPunct="1"/>
            <a:r>
              <a:rPr lang="et-EE" altLang="en-US" dirty="0"/>
              <a:t>Hoia silmsidet kuulajatega, aga ära jõllita ühte </a:t>
            </a:r>
            <a:r>
              <a:rPr lang="et-EE" altLang="en-US" dirty="0" smtClean="0"/>
              <a:t>inimest</a:t>
            </a:r>
          </a:p>
          <a:p>
            <a:pPr lvl="1" eaLnBrk="1" hangingPunct="1"/>
            <a:r>
              <a:rPr lang="et-EE" altLang="en-US" dirty="0" smtClean="0"/>
              <a:t>Kolme punkti taktika</a:t>
            </a:r>
            <a:endParaRPr lang="et-EE" altLang="en-US" dirty="0"/>
          </a:p>
          <a:p>
            <a:pPr eaLnBrk="1" hangingPunct="1"/>
            <a:r>
              <a:rPr lang="et-EE" altLang="en-US" dirty="0"/>
              <a:t>Ära vaata maha</a:t>
            </a:r>
          </a:p>
          <a:p>
            <a:pPr eaLnBrk="1" hangingPunct="1"/>
            <a:r>
              <a:rPr lang="et-EE" altLang="en-US" dirty="0"/>
              <a:t>Ära vaata kaugusse</a:t>
            </a:r>
          </a:p>
        </p:txBody>
      </p:sp>
    </p:spTree>
    <p:extLst>
      <p:ext uri="{BB962C8B-B14F-4D97-AF65-F5344CB8AC3E}">
        <p14:creationId xmlns:p14="http://schemas.microsoft.com/office/powerpoint/2010/main" val="213178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C55708F6-338C-4A1C-BA75-CFD772BA9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Giidikott </a:t>
            </a:r>
            <a:br>
              <a:rPr lang="et-EE" altLang="en-US" sz="3400" b="1"/>
            </a:br>
            <a:r>
              <a:rPr lang="et-EE" altLang="en-US" sz="3400" b="1"/>
              <a:t>(ehk mida kaasa võtta)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00F56EF8-B781-463E-AC12-E556E5D96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01000" cy="4267200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Kokkulepitud </a:t>
            </a:r>
            <a:r>
              <a:rPr lang="et-EE" altLang="en-US" sz="2800" dirty="0" err="1"/>
              <a:t>reisikava/-programm</a:t>
            </a:r>
            <a:r>
              <a:rPr lang="et-EE" altLang="en-US" sz="2800" dirty="0"/>
              <a:t> – soovitavalt välja prinditult, aga saab ka telefonis vaadata</a:t>
            </a:r>
          </a:p>
          <a:p>
            <a:pPr eaLnBrk="1" hangingPunct="1"/>
            <a:r>
              <a:rPr lang="et-EE" altLang="en-US" sz="2800" dirty="0"/>
              <a:t>Tellija/grupijuhi/bussijuhi kontaktid – kui grupp peaks hilinema, saab ühendust võtta.</a:t>
            </a:r>
          </a:p>
          <a:p>
            <a:pPr eaLnBrk="1" hangingPunct="1"/>
            <a:r>
              <a:rPr lang="et-EE" altLang="en-US" sz="2800" dirty="0" err="1"/>
              <a:t>Kinnitused/voucherid/sissepääsuraha</a:t>
            </a:r>
            <a:r>
              <a:rPr lang="et-EE" altLang="en-US" sz="2800" dirty="0"/>
              <a:t> – juhul kui on tasulisi külastusi.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7985474E-29EF-4E0E-AC71-6C77CEAC3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Kõnelemine</a:t>
            </a:r>
            <a:endParaRPr lang="en-US" altLang="en-US" b="1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57710FC5-B3A7-466A-86CA-CEF0C5C6E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/>
              <a:t>Jälgi kehakeelt </a:t>
            </a:r>
          </a:p>
          <a:p>
            <a:pPr lvl="1" eaLnBrk="1" hangingPunct="1"/>
            <a:r>
              <a:rPr lang="et-EE" altLang="en-US"/>
              <a:t>Ära hoia käsi kramplikult selja taga </a:t>
            </a:r>
          </a:p>
          <a:p>
            <a:pPr lvl="1" eaLnBrk="1" hangingPunct="1"/>
            <a:r>
              <a:rPr lang="et-EE" altLang="en-US"/>
              <a:t>Kasuta žeste, aga väldi liigset žestikuleerimist</a:t>
            </a:r>
          </a:p>
          <a:p>
            <a:pPr lvl="1" eaLnBrk="1" hangingPunct="1"/>
            <a:r>
              <a:rPr lang="et-EE" altLang="en-US"/>
              <a:t>Ära kõiguta end</a:t>
            </a:r>
          </a:p>
          <a:p>
            <a:pPr lvl="1" eaLnBrk="1" hangingPunct="1"/>
            <a:r>
              <a:rPr lang="et-EE" altLang="en-US"/>
              <a:t>Ära trambi edasi-tagasi</a:t>
            </a:r>
          </a:p>
        </p:txBody>
      </p:sp>
    </p:spTree>
    <p:extLst>
      <p:ext uri="{BB962C8B-B14F-4D97-AF65-F5344CB8AC3E}">
        <p14:creationId xmlns:p14="http://schemas.microsoft.com/office/powerpoint/2010/main" val="2126418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D2A05D25-9714-4595-A41A-A6CFB8170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Kõnelemine</a:t>
            </a:r>
            <a:endParaRPr lang="en-US" altLang="en-US" b="1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EFC350F8-9ED0-4E3C-9ADF-67ED95B57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dirty="0" smtClean="0"/>
              <a:t>Arvesta </a:t>
            </a:r>
            <a:r>
              <a:rPr lang="et-EE" altLang="en-US" dirty="0"/>
              <a:t>inimeste </a:t>
            </a:r>
            <a:r>
              <a:rPr lang="et-EE" altLang="en-US" dirty="0" smtClean="0"/>
              <a:t>vastuvõtuvõimega</a:t>
            </a:r>
          </a:p>
          <a:p>
            <a:pPr lvl="1" eaLnBrk="1" hangingPunct="1"/>
            <a:r>
              <a:rPr lang="et-EE" altLang="en-US" dirty="0" smtClean="0"/>
              <a:t>Kui inimesed seisavad ühe koha peal, ei jaksa nad üle 15 min tähelepanelikult kuulata.</a:t>
            </a:r>
          </a:p>
          <a:p>
            <a:pPr lvl="1" eaLnBrk="1" hangingPunct="1"/>
            <a:r>
              <a:rPr lang="et-EE" altLang="en-US" dirty="0" smtClean="0"/>
              <a:t>Ekskursiooni alguses suudetakse uut infot rohkem vastu võtta, aja jooksul aga tähelepanu hajub </a:t>
            </a: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3139902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4E66A77E-2B85-4C89-84F2-A313BE961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/>
              <a:t>Kõnelemine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534ED694-EC3E-45E4-8980-DA9FEBD76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pPr>
              <a:defRPr/>
            </a:pPr>
            <a:r>
              <a:rPr lang="et-EE" sz="2800" dirty="0" smtClean="0"/>
              <a:t>Kaasa gruppi</a:t>
            </a:r>
          </a:p>
          <a:p>
            <a:pPr lvl="1">
              <a:defRPr/>
            </a:pPr>
            <a:r>
              <a:rPr lang="et-EE" sz="2400" dirty="0"/>
              <a:t>e</a:t>
            </a:r>
            <a:r>
              <a:rPr lang="et-EE" sz="2400" dirty="0" smtClean="0"/>
              <a:t>rguta neid kaasa mõtlema</a:t>
            </a:r>
          </a:p>
          <a:p>
            <a:pPr lvl="1">
              <a:defRPr/>
            </a:pPr>
            <a:r>
              <a:rPr lang="et-EE" sz="2400" dirty="0"/>
              <a:t>l</a:t>
            </a:r>
            <a:r>
              <a:rPr lang="et-EE" sz="2400" dirty="0" smtClean="0"/>
              <a:t>ase neil </a:t>
            </a:r>
            <a:r>
              <a:rPr lang="et-EE" sz="2400" smtClean="0"/>
              <a:t>ise kogeda</a:t>
            </a:r>
            <a:endParaRPr lang="et-EE" sz="2400" dirty="0" smtClean="0"/>
          </a:p>
          <a:p>
            <a:pPr lvl="1">
              <a:defRPr/>
            </a:pPr>
            <a:r>
              <a:rPr lang="et-EE" sz="2400" dirty="0"/>
              <a:t>a</a:t>
            </a:r>
            <a:r>
              <a:rPr lang="et-EE" sz="2400" dirty="0" smtClean="0"/>
              <a:t>nna ülesandeid</a:t>
            </a:r>
          </a:p>
          <a:p>
            <a:pPr>
              <a:defRPr/>
            </a:pPr>
            <a:r>
              <a:rPr lang="et-EE" sz="2800" dirty="0" smtClean="0"/>
              <a:t>Turisti </a:t>
            </a:r>
            <a:r>
              <a:rPr lang="et-EE" sz="2800" dirty="0"/>
              <a:t>väsimust või huvipuudust märgates:</a:t>
            </a:r>
          </a:p>
          <a:p>
            <a:pPr lvl="2">
              <a:defRPr/>
            </a:pPr>
            <a:r>
              <a:rPr lang="et-EE" sz="2400" dirty="0"/>
              <a:t>üllata - see aktiveerib kuulajaid. </a:t>
            </a:r>
          </a:p>
          <a:p>
            <a:pPr lvl="2">
              <a:defRPr/>
            </a:pPr>
            <a:r>
              <a:rPr lang="et-EE" sz="2400" dirty="0"/>
              <a:t>lühenda juttu, võimalusel ka marsruuti.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91B243B5-920B-4BA1-A2ED-5A3978097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/>
              <a:t>Kõnelemine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9EB11F9B-62F4-4845-A270-1ED819F6B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r>
              <a:rPr lang="et-EE" altLang="en-US" sz="2800" dirty="0"/>
              <a:t>Ära kaota kontakti grupiga</a:t>
            </a:r>
          </a:p>
          <a:p>
            <a:r>
              <a:rPr lang="et-EE" altLang="en-US" sz="2800" dirty="0"/>
              <a:t>Kui rühmas on spetsialiste, kes teavad sinust rohkem, lase neil täiendada</a:t>
            </a:r>
          </a:p>
          <a:p>
            <a:r>
              <a:rPr lang="et-EE" altLang="en-US" sz="2800" dirty="0"/>
              <a:t>Anna </a:t>
            </a:r>
            <a:r>
              <a:rPr lang="et-EE" altLang="en-US" sz="2800" dirty="0" smtClean="0"/>
              <a:t>aega ja võimalust </a:t>
            </a:r>
            <a:r>
              <a:rPr lang="et-EE" altLang="en-US" sz="2800" dirty="0"/>
              <a:t>küsida ja pildistada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5C9CDE5F-7857-45F7-88C1-5A43A9290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Ekskursiooni lõpetamine</a:t>
            </a:r>
            <a:endParaRPr lang="en-US" altLang="en-US" b="1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3C410136-C15C-41DF-8DE3-618E836A3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pPr eaLnBrk="1" hangingPunct="1"/>
            <a:r>
              <a:rPr lang="et-EE" altLang="en-US"/>
              <a:t>Lõpetab selgelt ja konkreetselt</a:t>
            </a:r>
          </a:p>
          <a:p>
            <a:pPr eaLnBrk="1" hangingPunct="1"/>
            <a:r>
              <a:rPr lang="et-EE" altLang="en-US"/>
              <a:t>Tänab ja kiidab gruppi </a:t>
            </a:r>
          </a:p>
          <a:p>
            <a:pPr eaLnBrk="1" hangingPunct="1"/>
            <a:r>
              <a:rPr lang="et-EE" altLang="en-US"/>
              <a:t>Soovib neile head reisi jätku</a:t>
            </a:r>
          </a:p>
          <a:p>
            <a:pPr eaLnBrk="1" hangingPunct="1"/>
            <a:r>
              <a:rPr lang="et-EE" altLang="en-US"/>
              <a:t>Annab soovitusi vaba aja veetmiseks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5654513C-02BE-405E-8D7B-BFA960993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Abimaterjalid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2550A82A-B557-4EFF-BD04-2D4EB5489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n-US"/>
              <a:t>Tegevgiidi meelespea: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t-EE" altLang="en-US"/>
              <a:t>	</a:t>
            </a:r>
            <a:r>
              <a:rPr lang="et-EE" altLang="en-US">
                <a:hlinkClick r:id="rId2"/>
              </a:rPr>
              <a:t>http://www.eas.ee/images/doc/ettevotjale/turism/turismiteadlikkuse_ja_koolitusprogramm/tegevgiidi%20meelespea.pdf</a:t>
            </a:r>
            <a:r>
              <a:rPr lang="et-EE" altLang="en-US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/>
              <a:t>Heast suurepäraseks giidiks: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t-EE" altLang="en-US"/>
              <a:t>	</a:t>
            </a:r>
            <a:r>
              <a:rPr lang="et-EE" altLang="en-US">
                <a:hlinkClick r:id="rId3"/>
              </a:rPr>
              <a:t>http://www.eas.ee/images/doc/ettevotjale/turism/turismiteadlikkuse_ja_koolitusprogramm/heast%20suurepraseks%20giidiks.pdf</a:t>
            </a:r>
            <a:r>
              <a:rPr lang="et-EE" alt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CD2ADA93-690F-4E5D-ADFF-50D41EF74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Giidikott </a:t>
            </a:r>
            <a:br>
              <a:rPr lang="et-EE" altLang="en-US" sz="3400" b="1"/>
            </a:br>
            <a:r>
              <a:rPr lang="et-EE" altLang="en-US" sz="3400" b="1"/>
              <a:t>(ehk mida kaasa võtta)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4DB17E46-CC44-4079-BE3D-AD0263054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01000" cy="4267200"/>
          </a:xfrm>
        </p:spPr>
        <p:txBody>
          <a:bodyPr/>
          <a:lstStyle/>
          <a:p>
            <a:pPr eaLnBrk="1" hangingPunct="1"/>
            <a:r>
              <a:rPr lang="et-EE" altLang="en-US" sz="2800" dirty="0" smtClean="0"/>
              <a:t>Kaart – </a:t>
            </a:r>
            <a:r>
              <a:rPr lang="et-EE" altLang="en-US" sz="2800" dirty="0"/>
              <a:t>kaardilt on hea bussijuhile või grupile näidata</a:t>
            </a:r>
          </a:p>
          <a:p>
            <a:pPr eaLnBrk="1" hangingPunct="1"/>
            <a:r>
              <a:rPr lang="et-EE" altLang="en-US" sz="2800" dirty="0"/>
              <a:t>Sissepääsuinfo ja külastatavate kohtade kontaktid</a:t>
            </a:r>
          </a:p>
          <a:p>
            <a:pPr eaLnBrk="1" hangingPunct="1"/>
            <a:r>
              <a:rPr lang="et-EE" altLang="en-US" sz="2800" dirty="0"/>
              <a:t>Vajalikud näidis- ja abimaterjalid, et ekskursiooni huvitavamaks muuta</a:t>
            </a:r>
          </a:p>
          <a:p>
            <a:pPr eaLnBrk="1" hangingPunct="1"/>
            <a:r>
              <a:rPr lang="et-EE" altLang="en-US" sz="2800" dirty="0"/>
              <a:t>Giidi nimesilt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06DE8E63-E348-49B8-9279-2EDC4A431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Giidikott</a:t>
            </a:r>
            <a:br>
              <a:rPr lang="et-EE" altLang="en-US" sz="3400" b="1"/>
            </a:br>
            <a:r>
              <a:rPr lang="et-EE" altLang="en-US" sz="3400" b="1"/>
              <a:t>(ehk mida kaasa võtta)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26CF32CD-1FD2-4910-ADD8-3512AE21B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001000" cy="4267200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Laetud akuga mobiiltelefon (ka laadija, akupank)</a:t>
            </a:r>
          </a:p>
          <a:p>
            <a:pPr eaLnBrk="1" hangingPunct="1"/>
            <a:r>
              <a:rPr lang="et-EE" altLang="en-US" sz="2800" dirty="0"/>
              <a:t>Veepudel – rääkimisega kipub kurk kuivama</a:t>
            </a:r>
          </a:p>
          <a:p>
            <a:pPr eaLnBrk="1" hangingPunct="1"/>
            <a:r>
              <a:rPr lang="et-EE" altLang="en-US" sz="2800" dirty="0"/>
              <a:t>Kurgupillid, lutsukommid – kui kurk kähedaks läheb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CA8BDA2D-16B5-450B-9201-EA1FF29D0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Giidikott</a:t>
            </a:r>
            <a:br>
              <a:rPr lang="et-EE" altLang="en-US" sz="3400" b="1"/>
            </a:br>
            <a:r>
              <a:rPr lang="et-EE" altLang="en-US" sz="3400" b="1"/>
              <a:t>(ehk mida kaasa võtta)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85241D6F-4673-4F60-998A-DC341E85C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001000" cy="4267200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Plaastrid, pabertaskurätid – enda tarbeks, kui vajadusel turistidele laenamiseks</a:t>
            </a:r>
          </a:p>
          <a:p>
            <a:pPr eaLnBrk="1" hangingPunct="1"/>
            <a:r>
              <a:rPr lang="et-EE" altLang="en-US" sz="2800" dirty="0"/>
              <a:t>Mündivaru – et saaks vajadusel paberraha lahti vahetada (näiteks WC tarbeks) </a:t>
            </a:r>
          </a:p>
          <a:p>
            <a:pPr eaLnBrk="1" hangingPunct="1"/>
            <a:r>
              <a:rPr lang="et-EE" altLang="en-US" sz="2800" dirty="0"/>
              <a:t>“Tunnusmärk” – (vihmavari, värviline müts vms, et </a:t>
            </a:r>
            <a:r>
              <a:rPr lang="et-EE" altLang="en-US" sz="2800" dirty="0" smtClean="0"/>
              <a:t>rühm </a:t>
            </a:r>
            <a:r>
              <a:rPr lang="et-EE" altLang="en-US" sz="2800" dirty="0"/>
              <a:t>teid silmist ei kaotaks)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65F0210D-1A5B-46BF-86CE-A3774C531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Välimus ja riietus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520CB2E0-A211-4ECA-B1FB-16D7B2545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001000" cy="4267200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Puhas ja korrektne</a:t>
            </a:r>
          </a:p>
          <a:p>
            <a:pPr eaLnBrk="1" hangingPunct="1"/>
            <a:r>
              <a:rPr lang="et-EE" altLang="en-US" sz="2800" dirty="0"/>
              <a:t>Sündsuse piirides (mitte liiga paljastav)</a:t>
            </a:r>
          </a:p>
          <a:p>
            <a:pPr eaLnBrk="1" hangingPunct="1"/>
            <a:r>
              <a:rPr lang="et-EE" altLang="en-US" sz="2800" dirty="0" smtClean="0"/>
              <a:t>Sobiv </a:t>
            </a:r>
            <a:r>
              <a:rPr lang="et-EE" altLang="en-US" sz="2800" dirty="0"/>
              <a:t>ilmastiku ja marsruudiga</a:t>
            </a:r>
          </a:p>
          <a:p>
            <a:pPr eaLnBrk="1" hangingPunct="1"/>
            <a:r>
              <a:rPr lang="et-EE" altLang="en-US" sz="2800" dirty="0"/>
              <a:t>Soovitavalt midagi erksat, et silma paista</a:t>
            </a:r>
          </a:p>
          <a:p>
            <a:pPr eaLnBrk="1" hangingPunct="1"/>
            <a:r>
              <a:rPr lang="et-EE" altLang="en-US" sz="2800" dirty="0"/>
              <a:t>Ei päikeseprillidele kui rühma ees räägite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9D68FD08-CA77-44F3-AC7B-6738D0015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Enne ekskursiooni algust</a:t>
            </a:r>
            <a:endParaRPr lang="en-US" altLang="en-US" b="1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1A32BF9D-21D6-426B-96BE-4B697F211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Kohal 15 min enne ekskursiooni algust</a:t>
            </a:r>
          </a:p>
          <a:p>
            <a:pPr eaLnBrk="1" hangingPunct="1"/>
            <a:r>
              <a:rPr lang="et-EE" altLang="en-US" sz="2800" dirty="0"/>
              <a:t>Häälestus tööle – teie igapäevamured ei tohi rühmale välja paista.</a:t>
            </a:r>
          </a:p>
          <a:p>
            <a:pPr eaLnBrk="1" hangingPunct="1"/>
            <a:r>
              <a:rPr lang="et-EE" altLang="en-US" sz="2800" dirty="0"/>
              <a:t>Telefon hääletule režiimile</a:t>
            </a:r>
          </a:p>
          <a:p>
            <a:pPr eaLnBrk="1" hangingPunct="1"/>
            <a:endParaRPr lang="et-EE" altLang="en-US" sz="2800" dirty="0"/>
          </a:p>
          <a:p>
            <a:pPr eaLnBrk="1" hangingPunct="1"/>
            <a:r>
              <a:rPr lang="et-EE" altLang="en-US" sz="2800" dirty="0"/>
              <a:t>Kui rühm jääb hiljaks, võta ühendust tellija või rühmasaatjaga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5E1ED6ED-A6E9-492D-9BC4-4101FBAD8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Rühma saabudes (suhtlemine rühma- ja bussijuhiga)</a:t>
            </a:r>
            <a:endParaRPr lang="en-US" altLang="en-US" sz="3400" b="1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713F75B9-4BD2-449C-AFF0-4EA6DEC56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pPr eaLnBrk="1" hangingPunct="1"/>
            <a:r>
              <a:rPr lang="et-EE" altLang="en-US" sz="2800" dirty="0"/>
              <a:t>Giid otsib ise gruppi</a:t>
            </a:r>
          </a:p>
          <a:p>
            <a:pPr eaLnBrk="1" hangingPunct="1"/>
            <a:r>
              <a:rPr lang="et-EE" altLang="en-US" sz="2800" dirty="0"/>
              <a:t>Giid tutvustab end rühmajuhile ja bussijuhile</a:t>
            </a:r>
          </a:p>
          <a:p>
            <a:pPr eaLnBrk="1" hangingPunct="1"/>
            <a:r>
              <a:rPr lang="et-EE" altLang="en-US" sz="2800" dirty="0"/>
              <a:t>Enne ekskursiooni algust täpsustab rühmajuhiga </a:t>
            </a:r>
          </a:p>
          <a:p>
            <a:pPr lvl="1" eaLnBrk="1" hangingPunct="1"/>
            <a:r>
              <a:rPr lang="et-EE" altLang="en-US" sz="2400" dirty="0"/>
              <a:t>rühma ootused ja erivajadused</a:t>
            </a:r>
          </a:p>
          <a:p>
            <a:pPr lvl="1" eaLnBrk="1" hangingPunct="1"/>
            <a:r>
              <a:rPr lang="et-EE" altLang="en-US" sz="2400" dirty="0"/>
              <a:t>programmi</a:t>
            </a:r>
          </a:p>
          <a:p>
            <a:pPr eaLnBrk="1" hangingPunct="1"/>
            <a:r>
              <a:rPr lang="et-EE" altLang="en-US" sz="2800" dirty="0"/>
              <a:t>Informeerib plaanidest ka bussijuhti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13249</TotalTime>
  <Words>1012</Words>
  <Application>Microsoft Office PowerPoint</Application>
  <PresentationFormat>On-screen Show (4:3)</PresentationFormat>
  <Paragraphs>212</Paragraphs>
  <Slides>35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Profile</vt:lpstr>
      <vt:lpstr>Ekskursiooni läbiviimine</vt:lpstr>
      <vt:lpstr>Enne ekskursiooni </vt:lpstr>
      <vt:lpstr>Giidikott  (ehk mida kaasa võtta)</vt:lpstr>
      <vt:lpstr>Giidikott  (ehk mida kaasa võtta)</vt:lpstr>
      <vt:lpstr>Giidikott (ehk mida kaasa võtta)</vt:lpstr>
      <vt:lpstr>Giidikott (ehk mida kaasa võtta)</vt:lpstr>
      <vt:lpstr>Välimus ja riietus</vt:lpstr>
      <vt:lpstr>Enne ekskursiooni algust</vt:lpstr>
      <vt:lpstr>Rühma saabudes (suhtlemine rühma- ja bussijuhiga)</vt:lpstr>
      <vt:lpstr>Ekskursiooni alustamine</vt:lpstr>
      <vt:lpstr>Ekskursiooni alustamine</vt:lpstr>
      <vt:lpstr>Rühmaga liikumine</vt:lpstr>
      <vt:lpstr>Rühmaga liikumine</vt:lpstr>
      <vt:lpstr>Rühmaga liikumine II</vt:lpstr>
      <vt:lpstr>Peatuskoha valik: </vt:lpstr>
      <vt:lpstr>Sobiva peatuskoha puudumisel:</vt:lpstr>
      <vt:lpstr>Giidi ja rühma paigutus</vt:lpstr>
      <vt:lpstr>Giidi ja rühma paigutus</vt:lpstr>
      <vt:lpstr>Giiditeksti esitamine</vt:lpstr>
      <vt:lpstr>Giiditeksti esitamine</vt:lpstr>
      <vt:lpstr>Giiditeksti esitamine</vt:lpstr>
      <vt:lpstr>Giiditeksti esitamine</vt:lpstr>
      <vt:lpstr>Giiditeksti esitamine</vt:lpstr>
      <vt:lpstr>Giiditeksti esitamine</vt:lpstr>
      <vt:lpstr>Giiditeksti esitamine</vt:lpstr>
      <vt:lpstr>Keel</vt:lpstr>
      <vt:lpstr>Kõnelemine</vt:lpstr>
      <vt:lpstr>Kõnelemine</vt:lpstr>
      <vt:lpstr>Kõnelemine</vt:lpstr>
      <vt:lpstr>Kõnelemine</vt:lpstr>
      <vt:lpstr>Kõnelemine</vt:lpstr>
      <vt:lpstr>Kõnelemine </vt:lpstr>
      <vt:lpstr>Kõnelemine </vt:lpstr>
      <vt:lpstr>Ekskursiooni lõpetamine</vt:lpstr>
      <vt:lpstr>Abimaterjalid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Kaire</dc:creator>
  <cp:lastModifiedBy>Jane Rebane</cp:lastModifiedBy>
  <cp:revision>84</cp:revision>
  <dcterms:created xsi:type="dcterms:W3CDTF">2008-12-28T20:11:32Z</dcterms:created>
  <dcterms:modified xsi:type="dcterms:W3CDTF">2022-05-13T12:58:48Z</dcterms:modified>
</cp:coreProperties>
</file>